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1" r:id="rId3"/>
    <p:sldId id="260" r:id="rId4"/>
    <p:sldId id="267" r:id="rId5"/>
    <p:sldId id="269" r:id="rId6"/>
    <p:sldId id="257" r:id="rId7"/>
    <p:sldId id="258" r:id="rId8"/>
    <p:sldId id="274" r:id="rId9"/>
    <p:sldId id="275" r:id="rId10"/>
    <p:sldId id="259" r:id="rId11"/>
    <p:sldId id="270" r:id="rId12"/>
    <p:sldId id="271" r:id="rId13"/>
    <p:sldId id="272" r:id="rId14"/>
    <p:sldId id="273" r:id="rId15"/>
    <p:sldId id="263" r:id="rId16"/>
    <p:sldId id="264" r:id="rId17"/>
    <p:sldId id="265" r:id="rId18"/>
    <p:sldId id="266" r:id="rId19"/>
    <p:sldId id="2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60" y="2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BA81CB-3FFE-4BE9-88F5-370820E54B5A}" type="datetimeFigureOut">
              <a:rPr lang="en-US" smtClean="0"/>
              <a:t>10/25/2020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27C3E9-675A-43B3-90BD-387D2F83D365}" type="slidenum">
              <a:rPr lang="en-US" smtClean="0"/>
              <a:t>‹#›</a:t>
            </a:fld>
            <a:endParaRPr lang="en-US"/>
          </a:p>
        </p:txBody>
      </p:sp>
    </p:spTree>
    <p:extLst>
      <p:ext uri="{BB962C8B-B14F-4D97-AF65-F5344CB8AC3E}">
        <p14:creationId xmlns:p14="http://schemas.microsoft.com/office/powerpoint/2010/main" val="3389227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898E35CB-D6CF-2641-ACF8-BE16C47BCA3A}" type="slidenum">
              <a:rPr lang="en-US">
                <a:latin typeface="Arial" pitchFamily="-102" charset="0"/>
                <a:ea typeface="ＭＳ Ｐゴシック" pitchFamily="-102" charset="-128"/>
                <a:cs typeface="ＭＳ Ｐゴシック" pitchFamily="-102" charset="-128"/>
              </a:rPr>
              <a:pPr/>
              <a:t>8</a:t>
            </a:fld>
            <a:endParaRPr lang="en-US">
              <a:latin typeface="Arial" pitchFamily="-102" charset="0"/>
              <a:ea typeface="ＭＳ Ｐゴシック" pitchFamily="-102" charset="-128"/>
              <a:cs typeface="ＭＳ Ｐゴシック" pitchFamily="-102"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r>
              <a:rPr lang="en-US" dirty="0" smtClean="0">
                <a:latin typeface="Arial" pitchFamily="-102" charset="0"/>
                <a:ea typeface="ＭＳ Ｐゴシック" pitchFamily="-102" charset="-128"/>
                <a:cs typeface="ＭＳ Ｐゴシック" pitchFamily="-102" charset="-128"/>
              </a:rPr>
              <a:t>Our</a:t>
            </a:r>
            <a:r>
              <a:rPr lang="en-US" baseline="0" dirty="0" smtClean="0">
                <a:latin typeface="Arial" pitchFamily="-102" charset="0"/>
                <a:ea typeface="ＭＳ Ｐゴシック" pitchFamily="-102" charset="-128"/>
                <a:cs typeface="ＭＳ Ｐゴシック" pitchFamily="-102" charset="-128"/>
              </a:rPr>
              <a:t> chance finally came in 2009. United States launched a lunar probe called Lunar Reconnaissance Orbiter, or LRO, which is still in orbit today. We have a lidar on LRO to map the surface of the moon, look for water ice, and search for future landing sites. We managed to convince the LRO project manager to let us add a one-way laser ranging system on board to help with the orbit determination. We asked them to cut a hole on the antenna for us to put a small telescope and run an optical fiber down the wire conduit done the antenna boom along with other cables. We connected the optical fiber to one of our detector on our lidar to detect and time stamp laser pulses from Earth. We also convinced the spacecraft to buy the most expensive quartz oscillator as the clock. This enabled our satellite laser ranging stations on ground to shoot lasers at LRO whenever the spacecraft is downloading data to Earth. With good clocks at both ends, we can measure relative distance and motion between the ground station and the spacecraft from the time stamps of the transmitted and the received laser pulses. </a:t>
            </a:r>
          </a:p>
          <a:p>
            <a:pPr eaLnBrk="1" hangingPunct="1"/>
            <a:r>
              <a:rPr lang="en-US" baseline="0" dirty="0" smtClean="0">
                <a:latin typeface="Arial" pitchFamily="-102" charset="0"/>
                <a:ea typeface="ＭＳ Ｐゴシック" pitchFamily="-102" charset="-128"/>
                <a:cs typeface="ＭＳ Ｐゴシック" pitchFamily="-102" charset="-128"/>
              </a:rPr>
              <a:t>We did not tell any one that this one-way laser ranging system also provided us a test bed for laser communications. We can simply use the pulse position modulation to dither the uplink laser pulses, just like we did in my thesis. It is even better that the LRO is already pay for the laser ranging operation, we can do laser communication at no cost and no management supervision.</a:t>
            </a:r>
          </a:p>
        </p:txBody>
      </p:sp>
    </p:spTree>
    <p:extLst>
      <p:ext uri="{BB962C8B-B14F-4D97-AF65-F5344CB8AC3E}">
        <p14:creationId xmlns:p14="http://schemas.microsoft.com/office/powerpoint/2010/main" val="1267301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898E35CB-D6CF-2641-ACF8-BE16C47BCA3A}" type="slidenum">
              <a:rPr lang="en-US">
                <a:latin typeface="Arial" pitchFamily="-102" charset="0"/>
                <a:ea typeface="ＭＳ Ｐゴシック" pitchFamily="-102" charset="-128"/>
                <a:cs typeface="ＭＳ Ｐゴシック" pitchFamily="-102" charset="-128"/>
              </a:rPr>
              <a:pPr/>
              <a:t>9</a:t>
            </a:fld>
            <a:endParaRPr lang="en-US">
              <a:latin typeface="Arial" pitchFamily="-102" charset="0"/>
              <a:ea typeface="ＭＳ Ｐゴシック" pitchFamily="-102" charset="-128"/>
              <a:cs typeface="ＭＳ Ｐゴシック" pitchFamily="-102"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a:latin typeface="Arial" pitchFamily="-102" charset="0"/>
              <a:ea typeface="ＭＳ Ｐゴシック" pitchFamily="-102" charset="-128"/>
              <a:cs typeface="ＭＳ Ｐゴシック" pitchFamily="-102" charset="-128"/>
            </a:endParaRPr>
          </a:p>
        </p:txBody>
      </p:sp>
    </p:spTree>
    <p:extLst>
      <p:ext uri="{BB962C8B-B14F-4D97-AF65-F5344CB8AC3E}">
        <p14:creationId xmlns:p14="http://schemas.microsoft.com/office/powerpoint/2010/main" val="3619106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BAA19F-BCEE-B34E-A19F-48CEEED28592}" type="slidenum">
              <a:rPr lang="en-US"/>
              <a:pPr/>
              <a:t>13</a:t>
            </a:fld>
            <a:endParaRPr lang="en-US"/>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4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17157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27C3E9-675A-43B3-90BD-387D2F83D365}" type="slidenum">
              <a:rPr lang="en-US" smtClean="0"/>
              <a:t>15</a:t>
            </a:fld>
            <a:endParaRPr lang="en-US"/>
          </a:p>
        </p:txBody>
      </p:sp>
    </p:spTree>
    <p:extLst>
      <p:ext uri="{BB962C8B-B14F-4D97-AF65-F5344CB8AC3E}">
        <p14:creationId xmlns:p14="http://schemas.microsoft.com/office/powerpoint/2010/main" val="1890315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873B1B-D1C8-45A4-8DF3-79DDFFD39161}" type="datetime1">
              <a:rPr lang="en-US" smtClean="0"/>
              <a:t>10/25/2020</a:t>
            </a:fld>
            <a:endParaRPr lang="en-US"/>
          </a:p>
        </p:txBody>
      </p:sp>
      <p:sp>
        <p:nvSpPr>
          <p:cNvPr id="5" name="Footer Placeholder 4"/>
          <p:cNvSpPr>
            <a:spLocks noGrp="1"/>
          </p:cNvSpPr>
          <p:nvPr>
            <p:ph type="ftr" sz="quarter" idx="11"/>
          </p:nvPr>
        </p:nvSpPr>
        <p:spPr/>
        <p:txBody>
          <a:bodyPr/>
          <a:lstStyle/>
          <a:p>
            <a:r>
              <a:rPr lang="en-US" smtClean="0"/>
              <a:t>ILRS Virtual World Tour 2020 - NASA's GGAO</a:t>
            </a:r>
            <a:endParaRPr lang="en-US"/>
          </a:p>
        </p:txBody>
      </p:sp>
      <p:sp>
        <p:nvSpPr>
          <p:cNvPr id="6" name="Slide Number Placeholder 5"/>
          <p:cNvSpPr>
            <a:spLocks noGrp="1"/>
          </p:cNvSpPr>
          <p:nvPr>
            <p:ph type="sldNum" sz="quarter" idx="12"/>
          </p:nvPr>
        </p:nvSpPr>
        <p:spPr/>
        <p:txBody>
          <a:bodyPr/>
          <a:lstStyle/>
          <a:p>
            <a:fld id="{0C24A1EC-272A-4F3D-AA65-B6802BE8D963}" type="slidenum">
              <a:rPr lang="en-US" smtClean="0"/>
              <a:t>‹#›</a:t>
            </a:fld>
            <a:endParaRPr lang="en-US"/>
          </a:p>
        </p:txBody>
      </p:sp>
    </p:spTree>
    <p:extLst>
      <p:ext uri="{BB962C8B-B14F-4D97-AF65-F5344CB8AC3E}">
        <p14:creationId xmlns:p14="http://schemas.microsoft.com/office/powerpoint/2010/main" val="2098560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E5A852-8AE4-4A62-91CF-763A560E1B31}" type="datetime1">
              <a:rPr lang="en-US" smtClean="0"/>
              <a:t>10/25/2020</a:t>
            </a:fld>
            <a:endParaRPr lang="en-US"/>
          </a:p>
        </p:txBody>
      </p:sp>
      <p:sp>
        <p:nvSpPr>
          <p:cNvPr id="5" name="Footer Placeholder 4"/>
          <p:cNvSpPr>
            <a:spLocks noGrp="1"/>
          </p:cNvSpPr>
          <p:nvPr>
            <p:ph type="ftr" sz="quarter" idx="11"/>
          </p:nvPr>
        </p:nvSpPr>
        <p:spPr/>
        <p:txBody>
          <a:bodyPr/>
          <a:lstStyle/>
          <a:p>
            <a:r>
              <a:rPr lang="en-US" smtClean="0"/>
              <a:t>ILRS Virtual World Tour 2020 - NASA's GGAO</a:t>
            </a:r>
            <a:endParaRPr lang="en-US"/>
          </a:p>
        </p:txBody>
      </p:sp>
      <p:sp>
        <p:nvSpPr>
          <p:cNvPr id="6" name="Slide Number Placeholder 5"/>
          <p:cNvSpPr>
            <a:spLocks noGrp="1"/>
          </p:cNvSpPr>
          <p:nvPr>
            <p:ph type="sldNum" sz="quarter" idx="12"/>
          </p:nvPr>
        </p:nvSpPr>
        <p:spPr/>
        <p:txBody>
          <a:bodyPr/>
          <a:lstStyle/>
          <a:p>
            <a:fld id="{0C24A1EC-272A-4F3D-AA65-B6802BE8D963}" type="slidenum">
              <a:rPr lang="en-US" smtClean="0"/>
              <a:t>‹#›</a:t>
            </a:fld>
            <a:endParaRPr lang="en-US"/>
          </a:p>
        </p:txBody>
      </p:sp>
    </p:spTree>
    <p:extLst>
      <p:ext uri="{BB962C8B-B14F-4D97-AF65-F5344CB8AC3E}">
        <p14:creationId xmlns:p14="http://schemas.microsoft.com/office/powerpoint/2010/main" val="3975999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854B1C-E7B2-43B0-AB8E-4B19D4FDBC20}" type="datetime1">
              <a:rPr lang="en-US" smtClean="0"/>
              <a:t>10/25/2020</a:t>
            </a:fld>
            <a:endParaRPr lang="en-US"/>
          </a:p>
        </p:txBody>
      </p:sp>
      <p:sp>
        <p:nvSpPr>
          <p:cNvPr id="5" name="Footer Placeholder 4"/>
          <p:cNvSpPr>
            <a:spLocks noGrp="1"/>
          </p:cNvSpPr>
          <p:nvPr>
            <p:ph type="ftr" sz="quarter" idx="11"/>
          </p:nvPr>
        </p:nvSpPr>
        <p:spPr/>
        <p:txBody>
          <a:bodyPr/>
          <a:lstStyle/>
          <a:p>
            <a:r>
              <a:rPr lang="en-US" smtClean="0"/>
              <a:t>ILRS Virtual World Tour 2020 - NASA's GGAO</a:t>
            </a:r>
            <a:endParaRPr lang="en-US"/>
          </a:p>
        </p:txBody>
      </p:sp>
      <p:sp>
        <p:nvSpPr>
          <p:cNvPr id="6" name="Slide Number Placeholder 5"/>
          <p:cNvSpPr>
            <a:spLocks noGrp="1"/>
          </p:cNvSpPr>
          <p:nvPr>
            <p:ph type="sldNum" sz="quarter" idx="12"/>
          </p:nvPr>
        </p:nvSpPr>
        <p:spPr/>
        <p:txBody>
          <a:bodyPr/>
          <a:lstStyle/>
          <a:p>
            <a:fld id="{0C24A1EC-272A-4F3D-AA65-B6802BE8D963}" type="slidenum">
              <a:rPr lang="en-US" smtClean="0"/>
              <a:t>‹#›</a:t>
            </a:fld>
            <a:endParaRPr lang="en-US"/>
          </a:p>
        </p:txBody>
      </p:sp>
    </p:spTree>
    <p:extLst>
      <p:ext uri="{BB962C8B-B14F-4D97-AF65-F5344CB8AC3E}">
        <p14:creationId xmlns:p14="http://schemas.microsoft.com/office/powerpoint/2010/main" val="3641998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B8FBA6-7C55-456B-A2D3-3455409C0BE7}" type="datetime1">
              <a:rPr lang="en-US" smtClean="0"/>
              <a:t>10/25/2020</a:t>
            </a:fld>
            <a:endParaRPr lang="en-US"/>
          </a:p>
        </p:txBody>
      </p:sp>
      <p:sp>
        <p:nvSpPr>
          <p:cNvPr id="5" name="Footer Placeholder 4"/>
          <p:cNvSpPr>
            <a:spLocks noGrp="1"/>
          </p:cNvSpPr>
          <p:nvPr>
            <p:ph type="ftr" sz="quarter" idx="11"/>
          </p:nvPr>
        </p:nvSpPr>
        <p:spPr/>
        <p:txBody>
          <a:bodyPr/>
          <a:lstStyle/>
          <a:p>
            <a:r>
              <a:rPr lang="en-US" smtClean="0"/>
              <a:t>ILRS Virtual World Tour 2020 - NASA's GGAO</a:t>
            </a:r>
            <a:endParaRPr lang="en-US"/>
          </a:p>
        </p:txBody>
      </p:sp>
      <p:sp>
        <p:nvSpPr>
          <p:cNvPr id="6" name="Slide Number Placeholder 5"/>
          <p:cNvSpPr>
            <a:spLocks noGrp="1"/>
          </p:cNvSpPr>
          <p:nvPr>
            <p:ph type="sldNum" sz="quarter" idx="12"/>
          </p:nvPr>
        </p:nvSpPr>
        <p:spPr/>
        <p:txBody>
          <a:bodyPr/>
          <a:lstStyle/>
          <a:p>
            <a:fld id="{0C24A1EC-272A-4F3D-AA65-B6802BE8D963}" type="slidenum">
              <a:rPr lang="en-US" smtClean="0"/>
              <a:t>‹#›</a:t>
            </a:fld>
            <a:endParaRPr lang="en-US"/>
          </a:p>
        </p:txBody>
      </p:sp>
    </p:spTree>
    <p:extLst>
      <p:ext uri="{BB962C8B-B14F-4D97-AF65-F5344CB8AC3E}">
        <p14:creationId xmlns:p14="http://schemas.microsoft.com/office/powerpoint/2010/main" val="521667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5196BE9-62E8-4B6B-AB93-D71A727B5805}" type="datetime1">
              <a:rPr lang="en-US" smtClean="0"/>
              <a:t>10/25/2020</a:t>
            </a:fld>
            <a:endParaRPr lang="en-US"/>
          </a:p>
        </p:txBody>
      </p:sp>
      <p:sp>
        <p:nvSpPr>
          <p:cNvPr id="5" name="Footer Placeholder 4"/>
          <p:cNvSpPr>
            <a:spLocks noGrp="1"/>
          </p:cNvSpPr>
          <p:nvPr>
            <p:ph type="ftr" sz="quarter" idx="11"/>
          </p:nvPr>
        </p:nvSpPr>
        <p:spPr/>
        <p:txBody>
          <a:bodyPr/>
          <a:lstStyle/>
          <a:p>
            <a:r>
              <a:rPr lang="en-US" smtClean="0"/>
              <a:t>ILRS Virtual World Tour 2020 - NASA's GGAO</a:t>
            </a:r>
            <a:endParaRPr lang="en-US"/>
          </a:p>
        </p:txBody>
      </p:sp>
      <p:sp>
        <p:nvSpPr>
          <p:cNvPr id="6" name="Slide Number Placeholder 5"/>
          <p:cNvSpPr>
            <a:spLocks noGrp="1"/>
          </p:cNvSpPr>
          <p:nvPr>
            <p:ph type="sldNum" sz="quarter" idx="12"/>
          </p:nvPr>
        </p:nvSpPr>
        <p:spPr/>
        <p:txBody>
          <a:bodyPr/>
          <a:lstStyle/>
          <a:p>
            <a:fld id="{0C24A1EC-272A-4F3D-AA65-B6802BE8D963}" type="slidenum">
              <a:rPr lang="en-US" smtClean="0"/>
              <a:t>‹#›</a:t>
            </a:fld>
            <a:endParaRPr lang="en-US"/>
          </a:p>
        </p:txBody>
      </p:sp>
    </p:spTree>
    <p:extLst>
      <p:ext uri="{BB962C8B-B14F-4D97-AF65-F5344CB8AC3E}">
        <p14:creationId xmlns:p14="http://schemas.microsoft.com/office/powerpoint/2010/main" val="2700570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F62999-37E1-477C-8FA6-3749804FFEA7}" type="datetime1">
              <a:rPr lang="en-US" smtClean="0"/>
              <a:t>10/25/2020</a:t>
            </a:fld>
            <a:endParaRPr lang="en-US"/>
          </a:p>
        </p:txBody>
      </p:sp>
      <p:sp>
        <p:nvSpPr>
          <p:cNvPr id="6" name="Footer Placeholder 5"/>
          <p:cNvSpPr>
            <a:spLocks noGrp="1"/>
          </p:cNvSpPr>
          <p:nvPr>
            <p:ph type="ftr" sz="quarter" idx="11"/>
          </p:nvPr>
        </p:nvSpPr>
        <p:spPr/>
        <p:txBody>
          <a:bodyPr/>
          <a:lstStyle/>
          <a:p>
            <a:r>
              <a:rPr lang="en-US" smtClean="0"/>
              <a:t>ILRS Virtual World Tour 2020 - NASA's GGAO</a:t>
            </a:r>
            <a:endParaRPr lang="en-US"/>
          </a:p>
        </p:txBody>
      </p:sp>
      <p:sp>
        <p:nvSpPr>
          <p:cNvPr id="7" name="Slide Number Placeholder 6"/>
          <p:cNvSpPr>
            <a:spLocks noGrp="1"/>
          </p:cNvSpPr>
          <p:nvPr>
            <p:ph type="sldNum" sz="quarter" idx="12"/>
          </p:nvPr>
        </p:nvSpPr>
        <p:spPr/>
        <p:txBody>
          <a:bodyPr/>
          <a:lstStyle/>
          <a:p>
            <a:fld id="{0C24A1EC-272A-4F3D-AA65-B6802BE8D963}" type="slidenum">
              <a:rPr lang="en-US" smtClean="0"/>
              <a:t>‹#›</a:t>
            </a:fld>
            <a:endParaRPr lang="en-US"/>
          </a:p>
        </p:txBody>
      </p:sp>
    </p:spTree>
    <p:extLst>
      <p:ext uri="{BB962C8B-B14F-4D97-AF65-F5344CB8AC3E}">
        <p14:creationId xmlns:p14="http://schemas.microsoft.com/office/powerpoint/2010/main" val="364683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F01069-ED93-4DAE-AD10-E10772F4E14E}" type="datetime1">
              <a:rPr lang="en-US" smtClean="0"/>
              <a:t>10/25/2020</a:t>
            </a:fld>
            <a:endParaRPr lang="en-US"/>
          </a:p>
        </p:txBody>
      </p:sp>
      <p:sp>
        <p:nvSpPr>
          <p:cNvPr id="8" name="Footer Placeholder 7"/>
          <p:cNvSpPr>
            <a:spLocks noGrp="1"/>
          </p:cNvSpPr>
          <p:nvPr>
            <p:ph type="ftr" sz="quarter" idx="11"/>
          </p:nvPr>
        </p:nvSpPr>
        <p:spPr/>
        <p:txBody>
          <a:bodyPr/>
          <a:lstStyle/>
          <a:p>
            <a:r>
              <a:rPr lang="en-US" smtClean="0"/>
              <a:t>ILRS Virtual World Tour 2020 - NASA's GGAO</a:t>
            </a:r>
            <a:endParaRPr lang="en-US"/>
          </a:p>
        </p:txBody>
      </p:sp>
      <p:sp>
        <p:nvSpPr>
          <p:cNvPr id="9" name="Slide Number Placeholder 8"/>
          <p:cNvSpPr>
            <a:spLocks noGrp="1"/>
          </p:cNvSpPr>
          <p:nvPr>
            <p:ph type="sldNum" sz="quarter" idx="12"/>
          </p:nvPr>
        </p:nvSpPr>
        <p:spPr/>
        <p:txBody>
          <a:bodyPr/>
          <a:lstStyle/>
          <a:p>
            <a:fld id="{0C24A1EC-272A-4F3D-AA65-B6802BE8D963}" type="slidenum">
              <a:rPr lang="en-US" smtClean="0"/>
              <a:t>‹#›</a:t>
            </a:fld>
            <a:endParaRPr lang="en-US"/>
          </a:p>
        </p:txBody>
      </p:sp>
    </p:spTree>
    <p:extLst>
      <p:ext uri="{BB962C8B-B14F-4D97-AF65-F5344CB8AC3E}">
        <p14:creationId xmlns:p14="http://schemas.microsoft.com/office/powerpoint/2010/main" val="2566158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905EE2-038B-4EB2-A56B-FAD47682B351}" type="datetime1">
              <a:rPr lang="en-US" smtClean="0"/>
              <a:t>10/25/2020</a:t>
            </a:fld>
            <a:endParaRPr lang="en-US"/>
          </a:p>
        </p:txBody>
      </p:sp>
      <p:sp>
        <p:nvSpPr>
          <p:cNvPr id="4" name="Footer Placeholder 3"/>
          <p:cNvSpPr>
            <a:spLocks noGrp="1"/>
          </p:cNvSpPr>
          <p:nvPr>
            <p:ph type="ftr" sz="quarter" idx="11"/>
          </p:nvPr>
        </p:nvSpPr>
        <p:spPr/>
        <p:txBody>
          <a:bodyPr/>
          <a:lstStyle/>
          <a:p>
            <a:r>
              <a:rPr lang="en-US" smtClean="0"/>
              <a:t>ILRS Virtual World Tour 2020 - NASA's GGAO</a:t>
            </a:r>
            <a:endParaRPr lang="en-US"/>
          </a:p>
        </p:txBody>
      </p:sp>
      <p:sp>
        <p:nvSpPr>
          <p:cNvPr id="5" name="Slide Number Placeholder 4"/>
          <p:cNvSpPr>
            <a:spLocks noGrp="1"/>
          </p:cNvSpPr>
          <p:nvPr>
            <p:ph type="sldNum" sz="quarter" idx="12"/>
          </p:nvPr>
        </p:nvSpPr>
        <p:spPr/>
        <p:txBody>
          <a:bodyPr/>
          <a:lstStyle/>
          <a:p>
            <a:fld id="{0C24A1EC-272A-4F3D-AA65-B6802BE8D963}" type="slidenum">
              <a:rPr lang="en-US" smtClean="0"/>
              <a:t>‹#›</a:t>
            </a:fld>
            <a:endParaRPr lang="en-US"/>
          </a:p>
        </p:txBody>
      </p:sp>
    </p:spTree>
    <p:extLst>
      <p:ext uri="{BB962C8B-B14F-4D97-AF65-F5344CB8AC3E}">
        <p14:creationId xmlns:p14="http://schemas.microsoft.com/office/powerpoint/2010/main" val="2100205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6185ED-4AFC-4B8A-B0BD-3553B44AAEF9}" type="datetime1">
              <a:rPr lang="en-US" smtClean="0"/>
              <a:t>10/25/2020</a:t>
            </a:fld>
            <a:endParaRPr lang="en-US"/>
          </a:p>
        </p:txBody>
      </p:sp>
      <p:sp>
        <p:nvSpPr>
          <p:cNvPr id="3" name="Footer Placeholder 2"/>
          <p:cNvSpPr>
            <a:spLocks noGrp="1"/>
          </p:cNvSpPr>
          <p:nvPr>
            <p:ph type="ftr" sz="quarter" idx="11"/>
          </p:nvPr>
        </p:nvSpPr>
        <p:spPr/>
        <p:txBody>
          <a:bodyPr/>
          <a:lstStyle/>
          <a:p>
            <a:r>
              <a:rPr lang="en-US" smtClean="0"/>
              <a:t>ILRS Virtual World Tour 2020 - NASA's GGAO</a:t>
            </a:r>
            <a:endParaRPr lang="en-US"/>
          </a:p>
        </p:txBody>
      </p:sp>
      <p:sp>
        <p:nvSpPr>
          <p:cNvPr id="4" name="Slide Number Placeholder 3"/>
          <p:cNvSpPr>
            <a:spLocks noGrp="1"/>
          </p:cNvSpPr>
          <p:nvPr>
            <p:ph type="sldNum" sz="quarter" idx="12"/>
          </p:nvPr>
        </p:nvSpPr>
        <p:spPr/>
        <p:txBody>
          <a:bodyPr/>
          <a:lstStyle/>
          <a:p>
            <a:fld id="{0C24A1EC-272A-4F3D-AA65-B6802BE8D963}" type="slidenum">
              <a:rPr lang="en-US" smtClean="0"/>
              <a:t>‹#›</a:t>
            </a:fld>
            <a:endParaRPr lang="en-US"/>
          </a:p>
        </p:txBody>
      </p:sp>
    </p:spTree>
    <p:extLst>
      <p:ext uri="{BB962C8B-B14F-4D97-AF65-F5344CB8AC3E}">
        <p14:creationId xmlns:p14="http://schemas.microsoft.com/office/powerpoint/2010/main" val="3274771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495131-36F8-4182-8D53-2908E6D67E1B}" type="datetime1">
              <a:rPr lang="en-US" smtClean="0"/>
              <a:t>10/25/2020</a:t>
            </a:fld>
            <a:endParaRPr lang="en-US"/>
          </a:p>
        </p:txBody>
      </p:sp>
      <p:sp>
        <p:nvSpPr>
          <p:cNvPr id="6" name="Footer Placeholder 5"/>
          <p:cNvSpPr>
            <a:spLocks noGrp="1"/>
          </p:cNvSpPr>
          <p:nvPr>
            <p:ph type="ftr" sz="quarter" idx="11"/>
          </p:nvPr>
        </p:nvSpPr>
        <p:spPr/>
        <p:txBody>
          <a:bodyPr/>
          <a:lstStyle/>
          <a:p>
            <a:r>
              <a:rPr lang="en-US" smtClean="0"/>
              <a:t>ILRS Virtual World Tour 2020 - NASA's GGAO</a:t>
            </a:r>
            <a:endParaRPr lang="en-US"/>
          </a:p>
        </p:txBody>
      </p:sp>
      <p:sp>
        <p:nvSpPr>
          <p:cNvPr id="7" name="Slide Number Placeholder 6"/>
          <p:cNvSpPr>
            <a:spLocks noGrp="1"/>
          </p:cNvSpPr>
          <p:nvPr>
            <p:ph type="sldNum" sz="quarter" idx="12"/>
          </p:nvPr>
        </p:nvSpPr>
        <p:spPr/>
        <p:txBody>
          <a:bodyPr/>
          <a:lstStyle/>
          <a:p>
            <a:fld id="{0C24A1EC-272A-4F3D-AA65-B6802BE8D963}" type="slidenum">
              <a:rPr lang="en-US" smtClean="0"/>
              <a:t>‹#›</a:t>
            </a:fld>
            <a:endParaRPr lang="en-US"/>
          </a:p>
        </p:txBody>
      </p:sp>
    </p:spTree>
    <p:extLst>
      <p:ext uri="{BB962C8B-B14F-4D97-AF65-F5344CB8AC3E}">
        <p14:creationId xmlns:p14="http://schemas.microsoft.com/office/powerpoint/2010/main" val="2230720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6947E0-C033-4051-BB75-48FEE1B0D871}" type="datetime1">
              <a:rPr lang="en-US" smtClean="0"/>
              <a:t>10/25/2020</a:t>
            </a:fld>
            <a:endParaRPr lang="en-US"/>
          </a:p>
        </p:txBody>
      </p:sp>
      <p:sp>
        <p:nvSpPr>
          <p:cNvPr id="6" name="Footer Placeholder 5"/>
          <p:cNvSpPr>
            <a:spLocks noGrp="1"/>
          </p:cNvSpPr>
          <p:nvPr>
            <p:ph type="ftr" sz="quarter" idx="11"/>
          </p:nvPr>
        </p:nvSpPr>
        <p:spPr/>
        <p:txBody>
          <a:bodyPr/>
          <a:lstStyle/>
          <a:p>
            <a:r>
              <a:rPr lang="en-US" smtClean="0"/>
              <a:t>ILRS Virtual World Tour 2020 - NASA's GGAO</a:t>
            </a:r>
            <a:endParaRPr lang="en-US"/>
          </a:p>
        </p:txBody>
      </p:sp>
      <p:sp>
        <p:nvSpPr>
          <p:cNvPr id="7" name="Slide Number Placeholder 6"/>
          <p:cNvSpPr>
            <a:spLocks noGrp="1"/>
          </p:cNvSpPr>
          <p:nvPr>
            <p:ph type="sldNum" sz="quarter" idx="12"/>
          </p:nvPr>
        </p:nvSpPr>
        <p:spPr/>
        <p:txBody>
          <a:bodyPr/>
          <a:lstStyle/>
          <a:p>
            <a:fld id="{0C24A1EC-272A-4F3D-AA65-B6802BE8D963}" type="slidenum">
              <a:rPr lang="en-US" smtClean="0"/>
              <a:t>‹#›</a:t>
            </a:fld>
            <a:endParaRPr lang="en-US"/>
          </a:p>
        </p:txBody>
      </p:sp>
    </p:spTree>
    <p:extLst>
      <p:ext uri="{BB962C8B-B14F-4D97-AF65-F5344CB8AC3E}">
        <p14:creationId xmlns:p14="http://schemas.microsoft.com/office/powerpoint/2010/main" val="624782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A27A68-801D-49C4-B252-86A31D2E52D2}" type="datetime1">
              <a:rPr lang="en-US" smtClean="0"/>
              <a:t>10/25/2020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ILRS Virtual World Tour 2020 - NASA's GGAO</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24A1EC-272A-4F3D-AA65-B6802BE8D963}" type="slidenum">
              <a:rPr lang="en-US" smtClean="0"/>
              <a:t>‹#›</a:t>
            </a:fld>
            <a:endParaRPr lang="en-US"/>
          </a:p>
        </p:txBody>
      </p:sp>
    </p:spTree>
    <p:extLst>
      <p:ext uri="{BB962C8B-B14F-4D97-AF65-F5344CB8AC3E}">
        <p14:creationId xmlns:p14="http://schemas.microsoft.com/office/powerpoint/2010/main" val="2844378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7.xml"/><Relationship Id="rId7" Type="http://schemas.openxmlformats.org/officeDocument/2006/relationships/image" Target="../media/image27.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31.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6.emf"/><Relationship Id="rId5" Type="http://schemas.openxmlformats.org/officeDocument/2006/relationships/image" Target="../media/image35.tiff"/><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37.jp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microsoft.com/office/2007/relationships/media" Target="../media/media17.m4a"/><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9.jpeg"/><Relationship Id="rId5" Type="http://schemas.openxmlformats.org/officeDocument/2006/relationships/slideLayout" Target="../slideLayouts/slideLayout2.xml"/><Relationship Id="rId4"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0.gi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0.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b="1" dirty="0" smtClean="0"/>
              <a:t>Goddard Geophysical and Astronomical Observatory</a:t>
            </a:r>
            <a:endParaRPr lang="en-US" b="1" dirty="0"/>
          </a:p>
        </p:txBody>
      </p:sp>
      <p:sp>
        <p:nvSpPr>
          <p:cNvPr id="3" name="Subtitle 2"/>
          <p:cNvSpPr>
            <a:spLocks noGrp="1"/>
          </p:cNvSpPr>
          <p:nvPr>
            <p:ph type="subTitle" idx="1"/>
          </p:nvPr>
        </p:nvSpPr>
        <p:spPr/>
        <p:txBody>
          <a:bodyPr>
            <a:normAutofit/>
          </a:bodyPr>
          <a:lstStyle/>
          <a:p>
            <a:pPr>
              <a:lnSpc>
                <a:spcPct val="100000"/>
              </a:lnSpc>
            </a:pPr>
            <a:r>
              <a:rPr lang="en-US" sz="2800" dirty="0" smtClean="0"/>
              <a:t>Jan McGarry</a:t>
            </a:r>
          </a:p>
          <a:p>
            <a:pPr>
              <a:lnSpc>
                <a:spcPct val="100000"/>
              </a:lnSpc>
            </a:pPr>
            <a:r>
              <a:rPr lang="en-US" sz="2800" dirty="0" smtClean="0"/>
              <a:t>NASA Goddard Space Flight Center</a:t>
            </a:r>
          </a:p>
          <a:p>
            <a:r>
              <a:rPr lang="en-US" sz="2800" dirty="0" smtClean="0"/>
              <a:t>November 5, 2020</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01" y="5514812"/>
            <a:ext cx="1411802" cy="116602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4452" y="5428482"/>
            <a:ext cx="1360627" cy="1338682"/>
          </a:xfrm>
          <a:prstGeom prst="rect">
            <a:avLst/>
          </a:prstGeom>
        </p:spPr>
      </p:pic>
      <p:sp>
        <p:nvSpPr>
          <p:cNvPr id="6" name="Footer Placeholder 5"/>
          <p:cNvSpPr>
            <a:spLocks noGrp="1"/>
          </p:cNvSpPr>
          <p:nvPr>
            <p:ph type="ftr" sz="quarter" idx="11"/>
          </p:nvPr>
        </p:nvSpPr>
        <p:spPr/>
        <p:txBody>
          <a:bodyPr/>
          <a:lstStyle/>
          <a:p>
            <a:r>
              <a:rPr lang="en-US" dirty="0" smtClean="0"/>
              <a:t>ILRS Virtual World Tour 2020 - NASA's GGAO</a:t>
            </a:r>
            <a:endParaRPr lang="en-US" dirty="0"/>
          </a:p>
        </p:txBody>
      </p:sp>
      <p:sp>
        <p:nvSpPr>
          <p:cNvPr id="7" name="Slide Number Placeholder 6"/>
          <p:cNvSpPr>
            <a:spLocks noGrp="1"/>
          </p:cNvSpPr>
          <p:nvPr>
            <p:ph type="sldNum" sz="quarter" idx="12"/>
          </p:nvPr>
        </p:nvSpPr>
        <p:spPr/>
        <p:txBody>
          <a:bodyPr/>
          <a:lstStyle/>
          <a:p>
            <a:fld id="{0C24A1EC-272A-4F3D-AA65-B6802BE8D963}" type="slidenum">
              <a:rPr lang="en-US" smtClean="0"/>
              <a:t>1</a:t>
            </a:fld>
            <a:endParaRPr lang="en-US"/>
          </a:p>
        </p:txBody>
      </p:sp>
    </p:spTree>
    <p:extLst>
      <p:ext uri="{BB962C8B-B14F-4D97-AF65-F5344CB8AC3E}">
        <p14:creationId xmlns:p14="http://schemas.microsoft.com/office/powerpoint/2010/main" val="15862177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1707"/>
          </a:xfrm>
        </p:spPr>
        <p:txBody>
          <a:bodyPr>
            <a:normAutofit/>
          </a:bodyPr>
          <a:lstStyle/>
          <a:p>
            <a:pPr algn="ctr"/>
            <a:r>
              <a:rPr lang="en-US" sz="3200" b="1" dirty="0" smtClean="0"/>
              <a:t>NASA’s 1.2m Telescope – Evan Hoffman &amp; Jan McGarry</a:t>
            </a:r>
            <a:endParaRPr lang="en-US" sz="3200" b="1" dirty="0"/>
          </a:p>
        </p:txBody>
      </p:sp>
      <p:sp>
        <p:nvSpPr>
          <p:cNvPr id="3" name="Content Placeholder 2"/>
          <p:cNvSpPr>
            <a:spLocks noGrp="1"/>
          </p:cNvSpPr>
          <p:nvPr>
            <p:ph idx="1"/>
          </p:nvPr>
        </p:nvSpPr>
        <p:spPr>
          <a:xfrm>
            <a:off x="838200" y="1146832"/>
            <a:ext cx="10515600" cy="4895194"/>
          </a:xfrm>
        </p:spPr>
        <p:txBody>
          <a:bodyPr>
            <a:normAutofit fontScale="70000" lnSpcReduction="20000"/>
          </a:bodyPr>
          <a:lstStyle/>
          <a:p>
            <a:r>
              <a:rPr lang="en-US" sz="3400" dirty="0" smtClean="0"/>
              <a:t>This facility was built in-house at Goddard and was completed in 1974.  The telescope was built by </a:t>
            </a:r>
            <a:r>
              <a:rPr lang="en-US" sz="3400" dirty="0" err="1" smtClean="0"/>
              <a:t>Kollmorgen</a:t>
            </a:r>
            <a:r>
              <a:rPr lang="en-US" sz="3400" dirty="0" smtClean="0"/>
              <a:t>.</a:t>
            </a:r>
          </a:p>
          <a:p>
            <a:r>
              <a:rPr lang="en-US" sz="3400" dirty="0" smtClean="0"/>
              <a:t>Used for many research activities over the decades including pioneering </a:t>
            </a:r>
            <a:r>
              <a:rPr lang="en-US" sz="3400" dirty="0"/>
              <a:t>work in SLR and deep space laser ranging, e.g., 2-color SLR, Earth to Mars laser link. </a:t>
            </a:r>
          </a:p>
          <a:p>
            <a:r>
              <a:rPr lang="en-US" sz="3400" dirty="0" smtClean="0"/>
              <a:t>Used by Goddard and various Universities, especially Univ. of Maryland.</a:t>
            </a:r>
          </a:p>
          <a:p>
            <a:r>
              <a:rPr lang="en-US" sz="3400" dirty="0" smtClean="0"/>
              <a:t>System successfully performed ranging to planetary spacecraft to do post-launch characterization of the laser altimeter instruments onboard:</a:t>
            </a:r>
          </a:p>
          <a:p>
            <a:pPr lvl="1"/>
            <a:r>
              <a:rPr lang="en-US" sz="3400" dirty="0" smtClean="0"/>
              <a:t>Two-way </a:t>
            </a:r>
            <a:r>
              <a:rPr lang="en-US" sz="3400" dirty="0" smtClean="0"/>
              <a:t>asynchronous transponder laser ranging at 24 </a:t>
            </a:r>
            <a:r>
              <a:rPr lang="en-US" sz="3400" dirty="0" err="1" smtClean="0"/>
              <a:t>Mkm</a:t>
            </a:r>
            <a:r>
              <a:rPr lang="en-US" sz="3400" dirty="0" smtClean="0"/>
              <a:t> to the Mercury Laser Altimeter (MLA) instrument onboard the Messenger spacecraft on its way to Mercury (</a:t>
            </a:r>
            <a:r>
              <a:rPr lang="en-US" sz="3400" dirty="0" err="1" smtClean="0"/>
              <a:t>X.Sun</a:t>
            </a:r>
            <a:r>
              <a:rPr lang="en-US" sz="3400" dirty="0" smtClean="0"/>
              <a:t>: 2005</a:t>
            </a:r>
            <a:r>
              <a:rPr lang="en-US" sz="3400" dirty="0" smtClean="0"/>
              <a:t>).</a:t>
            </a:r>
          </a:p>
          <a:p>
            <a:pPr lvl="1"/>
            <a:r>
              <a:rPr lang="en-US" sz="3400" dirty="0"/>
              <a:t>One-way laser ranging at ~80 </a:t>
            </a:r>
            <a:r>
              <a:rPr lang="en-US" sz="3400" dirty="0" err="1"/>
              <a:t>Mkm</a:t>
            </a:r>
            <a:r>
              <a:rPr lang="en-US" sz="3400" dirty="0"/>
              <a:t> to the Mars Obiter Laser Altimeter (MOLA) instrument onboard the Mars Global Surveyor (MGS) spacecraft while MGS was orbiting Mars (</a:t>
            </a:r>
            <a:r>
              <a:rPr lang="en-US" sz="3400" dirty="0" err="1"/>
              <a:t>J.Abshire</a:t>
            </a:r>
            <a:r>
              <a:rPr lang="en-US" sz="3400" dirty="0"/>
              <a:t>: 2005</a:t>
            </a:r>
            <a:r>
              <a:rPr lang="en-US" sz="3400" dirty="0" smtClean="0"/>
              <a:t>).</a:t>
            </a:r>
            <a:endParaRPr lang="en-US" sz="3400" dirty="0" smtClean="0"/>
          </a:p>
          <a:p>
            <a:pPr lvl="1"/>
            <a:r>
              <a:rPr lang="en-US" sz="3400" dirty="0" smtClean="0"/>
              <a:t>Multiple two-way asynchronous transponder laser ranging to the Lunar Orbiter Laser Altimeter instrument on the Lunar Reconnaissance Orbiter (LRO) orbiting the moon (</a:t>
            </a:r>
            <a:r>
              <a:rPr lang="en-US" sz="3400" dirty="0" err="1" smtClean="0"/>
              <a:t>X.Sun</a:t>
            </a:r>
            <a:r>
              <a:rPr lang="en-US" sz="3400" dirty="0" smtClean="0"/>
              <a:t>: 2009, 2014, 2017).</a:t>
            </a: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ILRS Virtual World Tour 2020 - NASA's GGAO</a:t>
            </a:r>
            <a:endParaRPr lang="en-US"/>
          </a:p>
        </p:txBody>
      </p:sp>
      <p:sp>
        <p:nvSpPr>
          <p:cNvPr id="6" name="Slide Number Placeholder 5"/>
          <p:cNvSpPr>
            <a:spLocks noGrp="1"/>
          </p:cNvSpPr>
          <p:nvPr>
            <p:ph type="sldNum" sz="quarter" idx="12"/>
          </p:nvPr>
        </p:nvSpPr>
        <p:spPr/>
        <p:txBody>
          <a:bodyPr/>
          <a:lstStyle/>
          <a:p>
            <a:fld id="{0C24A1EC-272A-4F3D-AA65-B6802BE8D963}" type="slidenum">
              <a:rPr lang="en-US" smtClean="0"/>
              <a:t>10</a:t>
            </a:fld>
            <a:endParaRPr lang="en-US"/>
          </a:p>
        </p:txBody>
      </p:sp>
      <p:pic>
        <p:nvPicPr>
          <p:cNvPr id="7"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012720227"/>
      </p:ext>
    </p:extLst>
  </p:cSld>
  <p:clrMapOvr>
    <a:masterClrMapping/>
  </p:clrMapOvr>
  <mc:AlternateContent xmlns:mc="http://schemas.openxmlformats.org/markup-compatibility/2006">
    <mc:Choice xmlns:p14="http://schemas.microsoft.com/office/powerpoint/2010/main" Requires="p14">
      <p:transition spd="slow" p14:dur="2000" advClick="0" advTm="62000"/>
    </mc:Choice>
    <mc:Fallback>
      <p:transition spd="slow" advClick="0" advTm="6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308976"/>
            <a:ext cx="6032810" cy="654357"/>
          </a:xfrm>
          <a:prstGeom prst="rect">
            <a:avLst/>
          </a:prstGeom>
        </p:spPr>
        <p:txBody>
          <a:bodyPr/>
          <a:lstStyle/>
          <a:p>
            <a:pPr algn="ctr" eaLnBrk="0" hangingPunct="0">
              <a:defRPr/>
            </a:pPr>
            <a:r>
              <a:rPr lang="en-US" sz="3200" b="1" spc="-100" dirty="0">
                <a:latin typeface="+mj-lt"/>
                <a:ea typeface="+mj-ea"/>
                <a:cs typeface="+mj-cs"/>
              </a:rPr>
              <a:t>1.2-meter Telescope at GGAO</a:t>
            </a:r>
          </a:p>
        </p:txBody>
      </p:sp>
      <p:sp>
        <p:nvSpPr>
          <p:cNvPr id="20" name="TextBox 19"/>
          <p:cNvSpPr txBox="1"/>
          <p:nvPr/>
        </p:nvSpPr>
        <p:spPr>
          <a:xfrm>
            <a:off x="838200" y="963333"/>
            <a:ext cx="4572000" cy="4809009"/>
          </a:xfrm>
          <a:prstGeom prst="rect">
            <a:avLst/>
          </a:prstGeom>
          <a:noFill/>
        </p:spPr>
        <p:txBody>
          <a:bodyPr wrap="square" rtlCol="0">
            <a:spAutoFit/>
          </a:bodyPr>
          <a:lstStyle/>
          <a:p>
            <a:r>
              <a:rPr lang="en-US" sz="2400" b="1" dirty="0"/>
              <a:t>System parameters:</a:t>
            </a:r>
          </a:p>
          <a:p>
            <a:pPr marL="173038" indent="-173038">
              <a:spcAft>
                <a:spcPts val="300"/>
              </a:spcAft>
              <a:buFont typeface="Arial"/>
              <a:buChar char="•"/>
            </a:pPr>
            <a:r>
              <a:rPr lang="en-US" sz="2000" dirty="0"/>
              <a:t>1.2 m (48”) dia. primary mirror</a:t>
            </a:r>
          </a:p>
          <a:p>
            <a:pPr marL="173038" indent="-173038">
              <a:spcAft>
                <a:spcPts val="300"/>
              </a:spcAft>
              <a:buFont typeface="Arial"/>
              <a:buChar char="•"/>
            </a:pPr>
            <a:r>
              <a:rPr lang="en-US" sz="2000" dirty="0"/>
              <a:t>32 m effective focal length, F/27</a:t>
            </a:r>
          </a:p>
          <a:p>
            <a:pPr marL="173038" indent="-173038">
              <a:spcAft>
                <a:spcPts val="300"/>
              </a:spcAft>
              <a:buFont typeface="Arial"/>
              <a:buChar char="•"/>
            </a:pPr>
            <a:r>
              <a:rPr lang="en-US" sz="2000" dirty="0"/>
              <a:t>Elevation and azimuth two-axes gimbal system with pressurized air azimuth bearing</a:t>
            </a:r>
          </a:p>
          <a:p>
            <a:pPr marL="173038" indent="-173038">
              <a:spcAft>
                <a:spcPts val="300"/>
              </a:spcAft>
              <a:buFont typeface="Arial"/>
              <a:buChar char="•"/>
            </a:pPr>
            <a:r>
              <a:rPr lang="en-US" sz="2000" dirty="0"/>
              <a:t>2 degrees/s max. slew rate</a:t>
            </a:r>
          </a:p>
          <a:p>
            <a:pPr marL="173038" indent="-173038">
              <a:spcAft>
                <a:spcPts val="300"/>
              </a:spcAft>
              <a:buFont typeface="Arial"/>
              <a:buChar char="•"/>
            </a:pPr>
            <a:r>
              <a:rPr lang="en-US" sz="2000" dirty="0"/>
              <a:t>5-mirror </a:t>
            </a:r>
            <a:r>
              <a:rPr lang="en-US" sz="2000" dirty="0" err="1"/>
              <a:t>Coude</a:t>
            </a:r>
            <a:r>
              <a:rPr lang="en-US" sz="2000" dirty="0"/>
              <a:t>, multi-ports</a:t>
            </a:r>
          </a:p>
          <a:p>
            <a:pPr marL="173038" indent="-173038">
              <a:spcAft>
                <a:spcPts val="300"/>
              </a:spcAft>
              <a:buFont typeface="Arial"/>
              <a:buChar char="•"/>
            </a:pPr>
            <a:r>
              <a:rPr lang="en-US" sz="2000" dirty="0"/>
              <a:t>1-arcsecond pointing accuracy</a:t>
            </a:r>
          </a:p>
          <a:p>
            <a:pPr marL="173038" indent="-173038">
              <a:spcAft>
                <a:spcPts val="300"/>
              </a:spcAft>
              <a:buFont typeface="Arial"/>
              <a:buChar char="•"/>
            </a:pPr>
            <a:r>
              <a:rPr lang="en-US" sz="2000" dirty="0"/>
              <a:t>~50% optical transmission</a:t>
            </a:r>
          </a:p>
          <a:p>
            <a:pPr marL="173038" indent="-173038">
              <a:spcAft>
                <a:spcPts val="300"/>
              </a:spcAft>
              <a:buFont typeface="Arial"/>
              <a:buChar char="•"/>
            </a:pPr>
            <a:r>
              <a:rPr lang="en-US" sz="2000" dirty="0"/>
              <a:t>Tracking satellites at 800 to 22000 km altitude</a:t>
            </a:r>
          </a:p>
          <a:p>
            <a:pPr marL="173038" indent="-173038">
              <a:spcAft>
                <a:spcPts val="300"/>
              </a:spcAft>
              <a:buFont typeface="Arial"/>
              <a:buChar char="•"/>
            </a:pPr>
            <a:r>
              <a:rPr lang="en-US" sz="2000" dirty="0"/>
              <a:t>Newly upgraded encoders </a:t>
            </a:r>
          </a:p>
          <a:p>
            <a:pPr marL="173038" indent="-173038">
              <a:spcAft>
                <a:spcPts val="300"/>
              </a:spcAft>
              <a:buFont typeface="Arial"/>
              <a:buChar char="•"/>
            </a:pPr>
            <a:r>
              <a:rPr lang="en-US" sz="2000" dirty="0"/>
              <a:t>Newly upgraded timing system</a:t>
            </a:r>
          </a:p>
        </p:txBody>
      </p:sp>
      <p:sp>
        <p:nvSpPr>
          <p:cNvPr id="10" name="Slide Number Placeholder 9"/>
          <p:cNvSpPr>
            <a:spLocks noGrp="1"/>
          </p:cNvSpPr>
          <p:nvPr>
            <p:ph type="sldNum" sz="quarter" idx="12"/>
          </p:nvPr>
        </p:nvSpPr>
        <p:spPr/>
        <p:txBody>
          <a:bodyPr/>
          <a:lstStyle/>
          <a:p>
            <a:fld id="{36326148-FD73-464B-BA94-37CCF28F3D42}" type="slidenum">
              <a:rPr lang="en-US" smtClean="0"/>
              <a:t>11</a:t>
            </a:fld>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5473" y="99924"/>
            <a:ext cx="4482790" cy="2695534"/>
          </a:xfrm>
          <a:prstGeom prst="rect">
            <a:avLst/>
          </a:prstGeom>
        </p:spPr>
      </p:pic>
      <p:grpSp>
        <p:nvGrpSpPr>
          <p:cNvPr id="9" name="Group 8"/>
          <p:cNvGrpSpPr/>
          <p:nvPr/>
        </p:nvGrpSpPr>
        <p:grpSpPr>
          <a:xfrm>
            <a:off x="5477107" y="2795458"/>
            <a:ext cx="2930912" cy="3500277"/>
            <a:chOff x="5272614" y="2028571"/>
            <a:chExt cx="2943265" cy="3743771"/>
          </a:xfrm>
        </p:grpSpPr>
        <p:pic>
          <p:nvPicPr>
            <p:cNvPr id="4" name="Picture 3" descr="Untitled.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2614" y="2028571"/>
              <a:ext cx="2943265" cy="3743771"/>
            </a:xfrm>
            <a:prstGeom prst="rect">
              <a:avLst/>
            </a:prstGeom>
          </p:spPr>
        </p:pic>
        <p:sp>
          <p:nvSpPr>
            <p:cNvPr id="7" name="TextBox 6"/>
            <p:cNvSpPr txBox="1"/>
            <p:nvPr/>
          </p:nvSpPr>
          <p:spPr>
            <a:xfrm>
              <a:off x="5486017" y="5383877"/>
              <a:ext cx="1600200" cy="253916"/>
            </a:xfrm>
            <a:prstGeom prst="rect">
              <a:avLst/>
            </a:prstGeom>
            <a:noFill/>
          </p:spPr>
          <p:txBody>
            <a:bodyPr wrap="square" rtlCol="0">
              <a:spAutoFit/>
            </a:bodyPr>
            <a:lstStyle/>
            <a:p>
              <a:r>
                <a:rPr lang="en-US" sz="1000" dirty="0">
                  <a:solidFill>
                    <a:srgbClr val="FFFFFF"/>
                  </a:solidFill>
                </a:rPr>
                <a:t>Delgado, SPIE 0044, 1974</a:t>
              </a:r>
            </a:p>
          </p:txBody>
        </p:sp>
      </p:grpSp>
      <p:pic>
        <p:nvPicPr>
          <p:cNvPr id="8" name="Picture 7" descr="Untitled.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7584" y="2795457"/>
            <a:ext cx="2917021" cy="3532427"/>
          </a:xfrm>
          <a:prstGeom prst="rect">
            <a:avLst/>
          </a:prstGeom>
        </p:spPr>
      </p:pic>
      <p:sp>
        <p:nvSpPr>
          <p:cNvPr id="11" name="Footer Placeholder 10"/>
          <p:cNvSpPr>
            <a:spLocks noGrp="1"/>
          </p:cNvSpPr>
          <p:nvPr>
            <p:ph type="ftr" sz="quarter" idx="11"/>
          </p:nvPr>
        </p:nvSpPr>
        <p:spPr/>
        <p:txBody>
          <a:bodyPr/>
          <a:lstStyle/>
          <a:p>
            <a:r>
              <a:rPr lang="en-US" smtClean="0"/>
              <a:t>ILRS Virtual World Tour 2020 - NASA's GGAO</a:t>
            </a:r>
            <a:endParaRPr lang="en-US"/>
          </a:p>
        </p:txBody>
      </p:sp>
      <p:pic>
        <p:nvPicPr>
          <p:cNvPr id="2" name="Slide 1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225446148"/>
      </p:ext>
    </p:extLst>
  </p:cSld>
  <p:clrMapOvr>
    <a:masterClrMapping/>
  </p:clrMapOvr>
  <mc:AlternateContent xmlns:mc="http://schemas.openxmlformats.org/markup-compatibility/2006">
    <mc:Choice xmlns:p14="http://schemas.microsoft.com/office/powerpoint/2010/main" Requires="p14">
      <p:transition spd="slow" p14:dur="2000" advClick="0" advTm="21000"/>
    </mc:Choice>
    <mc:Fallback>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11" descr="meatball"/>
          <p:cNvPicPr>
            <a:picLocks noChangeAspect="1" noChangeArrowheads="1"/>
          </p:cNvPicPr>
          <p:nvPr/>
        </p:nvPicPr>
        <p:blipFill>
          <a:blip r:embed="rId4" cstate="print"/>
          <a:srcRect/>
          <a:stretch>
            <a:fillRect/>
          </a:stretch>
        </p:blipFill>
        <p:spPr bwMode="auto">
          <a:xfrm>
            <a:off x="453630" y="131424"/>
            <a:ext cx="838200" cy="701993"/>
          </a:xfrm>
          <a:prstGeom prst="rect">
            <a:avLst/>
          </a:prstGeom>
          <a:noFill/>
          <a:ln w="9525">
            <a:noFill/>
            <a:miter lim="800000"/>
            <a:headEnd/>
            <a:tailEnd/>
          </a:ln>
        </p:spPr>
      </p:pic>
      <p:sp>
        <p:nvSpPr>
          <p:cNvPr id="5" name="Title 1"/>
          <p:cNvSpPr txBox="1">
            <a:spLocks/>
          </p:cNvSpPr>
          <p:nvPr/>
        </p:nvSpPr>
        <p:spPr>
          <a:xfrm>
            <a:off x="1993187" y="163675"/>
            <a:ext cx="7726166" cy="951064"/>
          </a:xfrm>
          <a:prstGeom prst="rect">
            <a:avLst/>
          </a:prstGeom>
        </p:spPr>
        <p:txBody>
          <a:bodyPr/>
          <a:lstStyle/>
          <a:p>
            <a:pPr algn="ctr" eaLnBrk="0" hangingPunct="0">
              <a:defRPr/>
            </a:pPr>
            <a:r>
              <a:rPr lang="en-US" sz="2400" b="1" dirty="0">
                <a:latin typeface="Arial"/>
                <a:cs typeface="Arial"/>
              </a:rPr>
              <a:t>First Successful 2-way Laser </a:t>
            </a:r>
            <a:r>
              <a:rPr lang="en-US" sz="2400" b="1" dirty="0" smtClean="0">
                <a:latin typeface="Arial"/>
                <a:cs typeface="Arial"/>
              </a:rPr>
              <a:t>Ranging between </a:t>
            </a:r>
            <a:r>
              <a:rPr lang="en-US" sz="2400" b="1" dirty="0">
                <a:latin typeface="Arial"/>
                <a:cs typeface="Arial"/>
              </a:rPr>
              <a:t/>
            </a:r>
            <a:br>
              <a:rPr lang="en-US" sz="2400" b="1" dirty="0">
                <a:latin typeface="Arial"/>
                <a:cs typeface="Arial"/>
              </a:rPr>
            </a:br>
            <a:r>
              <a:rPr lang="en-US" sz="2400" b="1" dirty="0" smtClean="0">
                <a:latin typeface="Arial"/>
                <a:cs typeface="Arial"/>
              </a:rPr>
              <a:t>GGAO </a:t>
            </a:r>
            <a:r>
              <a:rPr lang="en-US" sz="2400" b="1" dirty="0">
                <a:latin typeface="Arial"/>
                <a:cs typeface="Arial"/>
              </a:rPr>
              <a:t>and MESSENGER in </a:t>
            </a:r>
            <a:r>
              <a:rPr lang="en-US" sz="2400" b="1" dirty="0" smtClean="0">
                <a:latin typeface="Arial"/>
                <a:cs typeface="Arial"/>
              </a:rPr>
              <a:t>2005 – X. Sun</a:t>
            </a:r>
            <a:endParaRPr lang="en-US" sz="2400" b="1" spc="-100" dirty="0">
              <a:latin typeface="Arial"/>
              <a:ea typeface="+mj-ea"/>
              <a:cs typeface="Arial"/>
            </a:endParaRPr>
          </a:p>
        </p:txBody>
      </p:sp>
      <p:sp>
        <p:nvSpPr>
          <p:cNvPr id="7" name="TextBox 6"/>
          <p:cNvSpPr txBox="1"/>
          <p:nvPr/>
        </p:nvSpPr>
        <p:spPr>
          <a:xfrm>
            <a:off x="5422096" y="4811616"/>
            <a:ext cx="1600200" cy="253916"/>
          </a:xfrm>
          <a:prstGeom prst="rect">
            <a:avLst/>
          </a:prstGeom>
          <a:noFill/>
        </p:spPr>
        <p:txBody>
          <a:bodyPr wrap="square" rtlCol="0">
            <a:spAutoFit/>
          </a:bodyPr>
          <a:lstStyle/>
          <a:p>
            <a:r>
              <a:rPr lang="en-US" sz="1000" dirty="0">
                <a:solidFill>
                  <a:srgbClr val="FFFFFF"/>
                </a:solidFill>
              </a:rPr>
              <a:t>Delgado, SPIE 0044, 1974</a:t>
            </a:r>
          </a:p>
        </p:txBody>
      </p:sp>
      <p:pic>
        <p:nvPicPr>
          <p:cNvPr id="17" name="Picture 9" descr="MlaOnGSFC_May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088" y="2419333"/>
            <a:ext cx="5612607" cy="3917912"/>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Line 4"/>
          <p:cNvSpPr>
            <a:spLocks noChangeShapeType="1"/>
          </p:cNvSpPr>
          <p:nvPr/>
        </p:nvSpPr>
        <p:spPr bwMode="auto">
          <a:xfrm flipH="1" flipV="1">
            <a:off x="5758843" y="3867029"/>
            <a:ext cx="1202965" cy="1458028"/>
          </a:xfrm>
          <a:prstGeom prst="line">
            <a:avLst/>
          </a:prstGeom>
          <a:noFill/>
          <a:ln w="12700">
            <a:solidFill>
              <a:schemeClr val="bg1"/>
            </a:solidFill>
            <a:prstDash val="dash"/>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400"/>
          </a:p>
        </p:txBody>
      </p:sp>
      <p:sp>
        <p:nvSpPr>
          <p:cNvPr id="19" name="Text Box 6"/>
          <p:cNvSpPr txBox="1">
            <a:spLocks noChangeArrowheads="1"/>
          </p:cNvSpPr>
          <p:nvPr/>
        </p:nvSpPr>
        <p:spPr bwMode="auto">
          <a:xfrm>
            <a:off x="7056827" y="5737081"/>
            <a:ext cx="3267992" cy="600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1100">
                <a:solidFill>
                  <a:schemeClr val="accent1"/>
                </a:solidFill>
                <a:latin typeface="Arial" charset="0"/>
              </a:rPr>
              <a:t>Spacecraft position seen from the Earth station:</a:t>
            </a:r>
            <a:br>
              <a:rPr lang="en-US" sz="1100">
                <a:solidFill>
                  <a:schemeClr val="accent1"/>
                </a:solidFill>
                <a:latin typeface="Arial" charset="0"/>
              </a:rPr>
            </a:br>
            <a:r>
              <a:rPr lang="en-US" sz="1100">
                <a:solidFill>
                  <a:schemeClr val="accent1"/>
                </a:solidFill>
                <a:latin typeface="Arial" charset="0"/>
              </a:rPr>
              <a:t>60º from the Sun, 25-30º elevation, 1-5 pm local time, and 24,000,000 km (~80 sec light time).</a:t>
            </a:r>
          </a:p>
        </p:txBody>
      </p:sp>
      <p:sp>
        <p:nvSpPr>
          <p:cNvPr id="20" name="Line 10"/>
          <p:cNvSpPr>
            <a:spLocks noChangeShapeType="1"/>
          </p:cNvSpPr>
          <p:nvPr/>
        </p:nvSpPr>
        <p:spPr bwMode="auto">
          <a:xfrm flipH="1" flipV="1">
            <a:off x="5798764" y="3777514"/>
            <a:ext cx="1202965" cy="1458027"/>
          </a:xfrm>
          <a:prstGeom prst="line">
            <a:avLst/>
          </a:prstGeom>
          <a:noFill/>
          <a:ln w="12700">
            <a:solidFill>
              <a:schemeClr val="bg1"/>
            </a:solidFill>
            <a:prstDash val="dash"/>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400"/>
          </a:p>
        </p:txBody>
      </p:sp>
      <p:sp>
        <p:nvSpPr>
          <p:cNvPr id="21" name="Line 11"/>
          <p:cNvSpPr>
            <a:spLocks noChangeShapeType="1"/>
          </p:cNvSpPr>
          <p:nvPr/>
        </p:nvSpPr>
        <p:spPr bwMode="auto">
          <a:xfrm flipH="1" flipV="1">
            <a:off x="6461574" y="4428322"/>
            <a:ext cx="637657" cy="784809"/>
          </a:xfrm>
          <a:prstGeom prst="line">
            <a:avLst/>
          </a:prstGeom>
          <a:noFill/>
          <a:ln w="12700">
            <a:solidFill>
              <a:schemeClr val="bg1"/>
            </a:solidFill>
            <a:prstDash val="dash"/>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400"/>
          </a:p>
        </p:txBody>
      </p:sp>
      <p:sp>
        <p:nvSpPr>
          <p:cNvPr id="22" name="Rectangle 12"/>
          <p:cNvSpPr>
            <a:spLocks noChangeArrowheads="1"/>
          </p:cNvSpPr>
          <p:nvPr/>
        </p:nvSpPr>
        <p:spPr bwMode="auto">
          <a:xfrm>
            <a:off x="4773525" y="5197265"/>
            <a:ext cx="2141056" cy="11895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lnSpc>
                <a:spcPct val="90000"/>
              </a:lnSpc>
              <a:spcBef>
                <a:spcPct val="50000"/>
              </a:spcBef>
            </a:pPr>
            <a:r>
              <a:rPr lang="en-US" sz="1200" dirty="0">
                <a:solidFill>
                  <a:schemeClr val="accent1"/>
                </a:solidFill>
                <a:latin typeface="Arial" charset="0"/>
              </a:rPr>
              <a:t>MLA laser pointing</a:t>
            </a:r>
            <a:r>
              <a:rPr lang="en-US" sz="1100" dirty="0">
                <a:solidFill>
                  <a:schemeClr val="accent1"/>
                </a:solidFill>
                <a:latin typeface="Arial" charset="0"/>
              </a:rPr>
              <a:t>:</a:t>
            </a:r>
          </a:p>
          <a:p>
            <a:pPr eaLnBrk="1" hangingPunct="1">
              <a:spcBef>
                <a:spcPct val="50000"/>
              </a:spcBef>
            </a:pPr>
            <a:r>
              <a:rPr lang="en-US" sz="1100" dirty="0">
                <a:solidFill>
                  <a:schemeClr val="accent1"/>
                </a:solidFill>
                <a:latin typeface="Arial" charset="0"/>
              </a:rPr>
              <a:t>Raster Scan (3.2 by 3.2 </a:t>
            </a:r>
            <a:r>
              <a:rPr lang="en-US" sz="1100" dirty="0" err="1">
                <a:solidFill>
                  <a:schemeClr val="accent1"/>
                </a:solidFill>
                <a:latin typeface="Arial" charset="0"/>
              </a:rPr>
              <a:t>mrad</a:t>
            </a:r>
            <a:r>
              <a:rPr lang="en-US" sz="1100" dirty="0">
                <a:solidFill>
                  <a:schemeClr val="accent1"/>
                </a:solidFill>
                <a:latin typeface="Arial" charset="0"/>
              </a:rPr>
              <a:t>): </a:t>
            </a:r>
            <a:br>
              <a:rPr lang="en-US" sz="1100" dirty="0">
                <a:solidFill>
                  <a:schemeClr val="accent1"/>
                </a:solidFill>
                <a:latin typeface="Arial" charset="0"/>
              </a:rPr>
            </a:br>
            <a:r>
              <a:rPr lang="en-US" sz="1100" dirty="0">
                <a:solidFill>
                  <a:schemeClr val="accent1"/>
                </a:solidFill>
                <a:latin typeface="Arial" charset="0"/>
              </a:rPr>
              <a:t>100 lines at 16 </a:t>
            </a:r>
            <a:r>
              <a:rPr lang="en-US" sz="1100" dirty="0" err="1">
                <a:solidFill>
                  <a:schemeClr val="accent1"/>
                </a:solidFill>
                <a:latin typeface="Arial" charset="0"/>
              </a:rPr>
              <a:t>urad</a:t>
            </a:r>
            <a:r>
              <a:rPr lang="en-US" sz="1100" dirty="0">
                <a:solidFill>
                  <a:schemeClr val="accent1"/>
                </a:solidFill>
                <a:latin typeface="Arial" charset="0"/>
              </a:rPr>
              <a:t>/s, </a:t>
            </a:r>
            <a:br>
              <a:rPr lang="en-US" sz="1100" dirty="0">
                <a:solidFill>
                  <a:schemeClr val="accent1"/>
                </a:solidFill>
                <a:latin typeface="Arial" charset="0"/>
              </a:rPr>
            </a:br>
            <a:r>
              <a:rPr lang="en-US" sz="1100" dirty="0">
                <a:solidFill>
                  <a:schemeClr val="accent1"/>
                </a:solidFill>
                <a:latin typeface="Arial" charset="0"/>
              </a:rPr>
              <a:t>(5 s laser illumination time </a:t>
            </a:r>
            <a:br>
              <a:rPr lang="en-US" sz="1100" dirty="0">
                <a:solidFill>
                  <a:schemeClr val="accent1"/>
                </a:solidFill>
                <a:latin typeface="Arial" charset="0"/>
              </a:rPr>
            </a:br>
            <a:r>
              <a:rPr lang="en-US" sz="1100" dirty="0">
                <a:solidFill>
                  <a:schemeClr val="accent1"/>
                </a:solidFill>
                <a:latin typeface="Arial" charset="0"/>
              </a:rPr>
              <a:t>on any Earth station)</a:t>
            </a:r>
            <a:br>
              <a:rPr lang="en-US" sz="1100" dirty="0">
                <a:solidFill>
                  <a:schemeClr val="accent1"/>
                </a:solidFill>
                <a:latin typeface="Arial" charset="0"/>
              </a:rPr>
            </a:br>
            <a:r>
              <a:rPr lang="en-US" sz="1100" dirty="0">
                <a:solidFill>
                  <a:schemeClr val="accent1"/>
                </a:solidFill>
                <a:latin typeface="Arial" charset="0"/>
              </a:rPr>
              <a:t>and 32 </a:t>
            </a:r>
            <a:r>
              <a:rPr lang="en-US" sz="1100" dirty="0" err="1">
                <a:solidFill>
                  <a:schemeClr val="accent1"/>
                </a:solidFill>
                <a:latin typeface="Arial" charset="0"/>
              </a:rPr>
              <a:t>urad</a:t>
            </a:r>
            <a:r>
              <a:rPr lang="en-US" sz="1100" dirty="0">
                <a:solidFill>
                  <a:schemeClr val="accent1"/>
                </a:solidFill>
                <a:latin typeface="Arial" charset="0"/>
              </a:rPr>
              <a:t> line spacing. </a:t>
            </a:r>
          </a:p>
        </p:txBody>
      </p:sp>
      <p:sp>
        <p:nvSpPr>
          <p:cNvPr id="23" name="Rectangle 13"/>
          <p:cNvSpPr>
            <a:spLocks noChangeArrowheads="1"/>
          </p:cNvSpPr>
          <p:nvPr/>
        </p:nvSpPr>
        <p:spPr bwMode="auto">
          <a:xfrm>
            <a:off x="7998599" y="2567190"/>
            <a:ext cx="1475195"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1100">
                <a:solidFill>
                  <a:schemeClr val="accent1"/>
                </a:solidFill>
                <a:latin typeface="Arial" charset="0"/>
              </a:rPr>
              <a:t>Laser footprint</a:t>
            </a:r>
          </a:p>
        </p:txBody>
      </p:sp>
      <p:sp>
        <p:nvSpPr>
          <p:cNvPr id="24" name="Line 14"/>
          <p:cNvSpPr>
            <a:spLocks noChangeShapeType="1"/>
          </p:cNvSpPr>
          <p:nvPr/>
        </p:nvSpPr>
        <p:spPr bwMode="auto">
          <a:xfrm flipV="1">
            <a:off x="7531392" y="2769525"/>
            <a:ext cx="774998" cy="678123"/>
          </a:xfrm>
          <a:prstGeom prst="line">
            <a:avLst/>
          </a:prstGeom>
          <a:noFill/>
          <a:ln w="9525">
            <a:solidFill>
              <a:schemeClr val="bg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400"/>
          </a:p>
        </p:txBody>
      </p:sp>
      <p:sp>
        <p:nvSpPr>
          <p:cNvPr id="25" name="Rectangle 15"/>
          <p:cNvSpPr>
            <a:spLocks noChangeArrowheads="1"/>
          </p:cNvSpPr>
          <p:nvPr/>
        </p:nvSpPr>
        <p:spPr bwMode="auto">
          <a:xfrm>
            <a:off x="8432696" y="3185227"/>
            <a:ext cx="1475195"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1100">
                <a:solidFill>
                  <a:schemeClr val="accent1"/>
                </a:solidFill>
                <a:latin typeface="Arial" charset="0"/>
              </a:rPr>
              <a:t>Receiver FOV</a:t>
            </a:r>
          </a:p>
        </p:txBody>
      </p:sp>
      <p:sp>
        <p:nvSpPr>
          <p:cNvPr id="26" name="Line 16"/>
          <p:cNvSpPr>
            <a:spLocks noChangeShapeType="1"/>
          </p:cNvSpPr>
          <p:nvPr/>
        </p:nvSpPr>
        <p:spPr bwMode="auto">
          <a:xfrm flipV="1">
            <a:off x="8066042" y="3301722"/>
            <a:ext cx="409572" cy="121400"/>
          </a:xfrm>
          <a:prstGeom prst="line">
            <a:avLst/>
          </a:prstGeom>
          <a:noFill/>
          <a:ln w="9525">
            <a:solidFill>
              <a:schemeClr val="bg1"/>
            </a:solidFill>
            <a:round/>
            <a:headEnd type="arrow"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400"/>
          </a:p>
        </p:txBody>
      </p:sp>
      <p:sp>
        <p:nvSpPr>
          <p:cNvPr id="6" name="TextBox 5"/>
          <p:cNvSpPr txBox="1"/>
          <p:nvPr/>
        </p:nvSpPr>
        <p:spPr>
          <a:xfrm>
            <a:off x="4585626" y="1192492"/>
            <a:ext cx="4526056" cy="1015663"/>
          </a:xfrm>
          <a:prstGeom prst="rect">
            <a:avLst/>
          </a:prstGeom>
          <a:noFill/>
        </p:spPr>
        <p:txBody>
          <a:bodyPr wrap="square" rtlCol="0">
            <a:spAutoFit/>
          </a:bodyPr>
          <a:lstStyle/>
          <a:p>
            <a:pPr marL="225425" indent="-225425">
              <a:buFont typeface="Arial"/>
              <a:buChar char="•"/>
            </a:pPr>
            <a:r>
              <a:rPr lang="en-US" sz="2000" dirty="0"/>
              <a:t>MLA calibration during the first MESSENGER Earth flyby over 24 million km distance in May 27 and 31, 2005.</a:t>
            </a:r>
          </a:p>
        </p:txBody>
      </p:sp>
      <p:pic>
        <p:nvPicPr>
          <p:cNvPr id="27" name="Picture 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65086" y="131424"/>
            <a:ext cx="14478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8" name="Picture 27" descr="hpsc9.pdf"/>
          <p:cNvPicPr>
            <a:picLocks noChangeAspect="1"/>
          </p:cNvPicPr>
          <p:nvPr/>
        </p:nvPicPr>
        <p:blipFill rotWithShape="1">
          <a:blip r:embed="rId7" cstate="print">
            <a:extLst>
              <a:ext uri="{28A0092B-C50C-407E-A947-70E740481C1C}">
                <a14:useLocalDpi xmlns:a14="http://schemas.microsoft.com/office/drawing/2010/main" val="0"/>
              </a:ext>
            </a:extLst>
          </a:blip>
          <a:srcRect l="3999" t="8002"/>
          <a:stretch/>
        </p:blipFill>
        <p:spPr>
          <a:xfrm>
            <a:off x="1486624" y="1007899"/>
            <a:ext cx="2654233" cy="3559266"/>
          </a:xfrm>
          <a:prstGeom prst="rect">
            <a:avLst/>
          </a:prstGeom>
        </p:spPr>
      </p:pic>
      <p:pic>
        <p:nvPicPr>
          <p:cNvPr id="13" name="Picture 12" descr="traj73004_helio_ecldto_dsms"/>
          <p:cNvPicPr>
            <a:picLocks noChangeAspect="1" noChangeArrowheads="1"/>
          </p:cNvPicPr>
          <p:nvPr/>
        </p:nvPicPr>
        <p:blipFill>
          <a:blip r:embed="rId8"/>
          <a:srcRect/>
          <a:stretch>
            <a:fillRect/>
          </a:stretch>
        </p:blipFill>
        <p:spPr bwMode="auto">
          <a:xfrm>
            <a:off x="1506756" y="4240271"/>
            <a:ext cx="2674022" cy="2089743"/>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r>
              <a:rPr lang="en-US" smtClean="0"/>
              <a:t>ILRS Virtual World Tour 2020 - NASA's GGAO</a:t>
            </a:r>
            <a:endParaRPr lang="en-US"/>
          </a:p>
        </p:txBody>
      </p:sp>
      <p:sp>
        <p:nvSpPr>
          <p:cNvPr id="8" name="Slide Number Placeholder 7"/>
          <p:cNvSpPr>
            <a:spLocks noGrp="1"/>
          </p:cNvSpPr>
          <p:nvPr>
            <p:ph type="sldNum" sz="quarter" idx="12"/>
          </p:nvPr>
        </p:nvSpPr>
        <p:spPr/>
        <p:txBody>
          <a:bodyPr/>
          <a:lstStyle/>
          <a:p>
            <a:fld id="{36326148-FD73-464B-BA94-37CCF28F3D42}" type="slidenum">
              <a:rPr lang="en-US" smtClean="0"/>
              <a:t>12</a:t>
            </a:fld>
            <a:endParaRPr lang="en-US"/>
          </a:p>
        </p:txBody>
      </p:sp>
      <p:pic>
        <p:nvPicPr>
          <p:cNvPr id="2" name="Slide 12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940444837"/>
      </p:ext>
    </p:extLst>
  </p:cSld>
  <p:clrMapOvr>
    <a:masterClrMapping/>
  </p:clrMapOvr>
  <mc:AlternateContent xmlns:mc="http://schemas.openxmlformats.org/markup-compatibility/2006">
    <mc:Choice xmlns:p14="http://schemas.microsoft.com/office/powerpoint/2010/main" Requires="p14">
      <p:transition spd="slow" p14:dur="2000" advClick="0" advTm="24000"/>
    </mc:Choice>
    <mc:Fallback>
      <p:transition spd="slow" advClick="0"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ctrTitle"/>
          </p:nvPr>
        </p:nvSpPr>
        <p:spPr>
          <a:xfrm>
            <a:off x="904126" y="259275"/>
            <a:ext cx="10818687" cy="820738"/>
          </a:xfrm>
          <a:noFill/>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ormAutofit fontScale="90000"/>
          </a:bodyPr>
          <a:lstStyle/>
          <a:p>
            <a:r>
              <a:rPr lang="en-US" sz="4000" dirty="0">
                <a:latin typeface="Times" charset="0"/>
              </a:rPr>
              <a:t>Earth to Mars One Way Laser Link </a:t>
            </a:r>
            <a:r>
              <a:rPr lang="en-US" sz="4000" dirty="0" smtClean="0">
                <a:latin typeface="Times" charset="0"/>
              </a:rPr>
              <a:t>Test – J. Abshire</a:t>
            </a:r>
            <a:r>
              <a:rPr lang="en-US" sz="4000" dirty="0">
                <a:latin typeface="Times" charset="0"/>
              </a:rPr>
              <a:t/>
            </a:r>
            <a:br>
              <a:rPr lang="en-US" sz="4000" dirty="0">
                <a:latin typeface="Times" charset="0"/>
              </a:rPr>
            </a:br>
            <a:r>
              <a:rPr lang="en-US" sz="2800" dirty="0">
                <a:latin typeface="Times" charset="0"/>
              </a:rPr>
              <a:t>Sep. 28, 2005 </a:t>
            </a:r>
            <a:endParaRPr lang="en-US" sz="2400" dirty="0">
              <a:latin typeface="Times" charset="0"/>
            </a:endParaRPr>
          </a:p>
        </p:txBody>
      </p:sp>
      <p:pic>
        <p:nvPicPr>
          <p:cNvPr id="8196" name="Picture 4" descr="earth-640x480-2"/>
          <p:cNvPicPr>
            <a:picLocks noChangeAspect="1" noChangeArrowheads="1"/>
          </p:cNvPicPr>
          <p:nvPr/>
        </p:nvPicPr>
        <p:blipFill rotWithShape="1">
          <a:blip r:embed="rId5">
            <a:extLst>
              <a:ext uri="{28A0092B-C50C-407E-A947-70E740481C1C}">
                <a14:useLocalDpi xmlns:a14="http://schemas.microsoft.com/office/drawing/2010/main" val="0"/>
              </a:ext>
            </a:extLst>
          </a:blip>
          <a:srcRect r="14031"/>
          <a:stretch/>
        </p:blipFill>
        <p:spPr bwMode="auto">
          <a:xfrm>
            <a:off x="7426015" y="1452611"/>
            <a:ext cx="3084245" cy="2691081"/>
          </a:xfrm>
          <a:prstGeom prst="rect">
            <a:avLst/>
          </a:prstGeom>
          <a:noFill/>
          <a:extLst>
            <a:ext uri="{909E8E84-426E-40dd-AFC4-6F175D3DCCD1}">
              <a14:hiddenFill xmlns:a14="http://schemas.microsoft.com/office/drawing/2010/main" xmlns="">
                <a:solidFill>
                  <a:srgbClr val="FFFFFF"/>
                </a:solidFill>
              </a14:hiddenFill>
            </a:ext>
          </a:extLst>
        </p:spPr>
      </p:pic>
      <p:pic>
        <p:nvPicPr>
          <p:cNvPr id="8198" name="Picture 6" descr="MgsSpacecraftSidewaysLef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491162">
            <a:off x="1947195" y="3581284"/>
            <a:ext cx="1798638" cy="2220913"/>
          </a:xfrm>
          <a:prstGeom prst="rect">
            <a:avLst/>
          </a:prstGeom>
          <a:noFill/>
          <a:extLst>
            <a:ext uri="{909E8E84-426E-40dd-AFC4-6F175D3DCCD1}">
              <a14:hiddenFill xmlns:a14="http://schemas.microsoft.com/office/drawing/2010/main" xmlns="">
                <a:solidFill>
                  <a:srgbClr val="FFFFFF"/>
                </a:solidFill>
              </a14:hiddenFill>
            </a:ext>
          </a:extLst>
        </p:spPr>
      </p:pic>
      <p:sp>
        <p:nvSpPr>
          <p:cNvPr id="8199" name="Line 7"/>
          <p:cNvSpPr>
            <a:spLocks noChangeShapeType="1"/>
          </p:cNvSpPr>
          <p:nvPr/>
        </p:nvSpPr>
        <p:spPr bwMode="auto">
          <a:xfrm flipV="1">
            <a:off x="4433245" y="2265330"/>
            <a:ext cx="3408464" cy="4155"/>
          </a:xfrm>
          <a:prstGeom prst="line">
            <a:avLst/>
          </a:prstGeom>
          <a:noFill/>
          <a:ln w="28575">
            <a:solidFill>
              <a:srgbClr val="D70000"/>
            </a:solidFill>
            <a:round/>
            <a:headEnd type="triangle"/>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FFFF00"/>
              </a:solidFill>
            </a:endParaRPr>
          </a:p>
        </p:txBody>
      </p:sp>
      <p:sp>
        <p:nvSpPr>
          <p:cNvPr id="8201" name="Text Box 9"/>
          <p:cNvSpPr txBox="1">
            <a:spLocks noChangeArrowheads="1"/>
          </p:cNvSpPr>
          <p:nvPr/>
        </p:nvSpPr>
        <p:spPr bwMode="auto">
          <a:xfrm>
            <a:off x="5232135" y="1819170"/>
            <a:ext cx="183049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dirty="0">
                <a:latin typeface="Times" charset="0"/>
              </a:rPr>
              <a:t>80.1 million km</a:t>
            </a:r>
            <a:endParaRPr lang="en-US" dirty="0">
              <a:latin typeface="Times" charset="0"/>
            </a:endParaRPr>
          </a:p>
        </p:txBody>
      </p:sp>
      <p:pic>
        <p:nvPicPr>
          <p:cNvPr id="8202" name="Picture 10" descr="MarsDiskLef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1766107" y="1532346"/>
            <a:ext cx="2624137" cy="21780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215" name="Group 23"/>
          <p:cNvGrpSpPr>
            <a:grpSpLocks/>
          </p:cNvGrpSpPr>
          <p:nvPr/>
        </p:nvGrpSpPr>
        <p:grpSpPr bwMode="auto">
          <a:xfrm>
            <a:off x="4235389" y="3670089"/>
            <a:ext cx="3477709" cy="2567705"/>
            <a:chOff x="1872" y="2400"/>
            <a:chExt cx="2051" cy="1600"/>
          </a:xfrm>
        </p:grpSpPr>
        <p:pic>
          <p:nvPicPr>
            <p:cNvPr id="8205" name="Picture 13" descr="MOLA3MgsScan05271"/>
            <p:cNvPicPr>
              <a:picLocks noChangeAspect="1" noChangeArrowheads="1"/>
            </p:cNvPicPr>
            <p:nvPr/>
          </p:nvPicPr>
          <p:blipFill>
            <a:blip r:embed="rId8" cstate="print">
              <a:extLst>
                <a:ext uri="{28A0092B-C50C-407E-A947-70E740481C1C}">
                  <a14:useLocalDpi xmlns:a14="http://schemas.microsoft.com/office/drawing/2010/main" val="0"/>
                </a:ext>
              </a:extLst>
            </a:blip>
            <a:srcRect l="2498" t="19980" r="22484" b="1665"/>
            <a:stretch>
              <a:fillRect/>
            </a:stretch>
          </p:blipFill>
          <p:spPr bwMode="auto">
            <a:xfrm>
              <a:off x="1872" y="2400"/>
              <a:ext cx="2051" cy="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06" name="Oval 14"/>
            <p:cNvSpPr>
              <a:spLocks noChangeArrowheads="1"/>
            </p:cNvSpPr>
            <p:nvPr/>
          </p:nvSpPr>
          <p:spPr bwMode="auto">
            <a:xfrm>
              <a:off x="3159" y="2928"/>
              <a:ext cx="162" cy="153"/>
            </a:xfrm>
            <a:prstGeom prst="ellipse">
              <a:avLst/>
            </a:prstGeom>
            <a:noFill/>
            <a:ln w="19050">
              <a:solidFill>
                <a:srgbClr val="D7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FFFF00"/>
                </a:solidFill>
              </a:endParaRPr>
            </a:p>
          </p:txBody>
        </p:sp>
        <p:sp>
          <p:nvSpPr>
            <p:cNvPr id="8207" name="Text Box 15"/>
            <p:cNvSpPr txBox="1">
              <a:spLocks noChangeArrowheads="1"/>
            </p:cNvSpPr>
            <p:nvPr/>
          </p:nvSpPr>
          <p:spPr bwMode="auto">
            <a:xfrm>
              <a:off x="2333" y="3481"/>
              <a:ext cx="1414" cy="288"/>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200" dirty="0" err="1">
                  <a:solidFill>
                    <a:srgbClr val="000000"/>
                  </a:solidFill>
                </a:rPr>
                <a:t>Approx</a:t>
              </a:r>
              <a:r>
                <a:rPr lang="en-US" sz="1200" dirty="0">
                  <a:solidFill>
                    <a:srgbClr val="000000"/>
                  </a:solidFill>
                </a:rPr>
                <a:t> size of MOLA detector FOV (0.85 </a:t>
              </a:r>
              <a:r>
                <a:rPr lang="en-US" sz="1200" dirty="0" err="1">
                  <a:solidFill>
                    <a:srgbClr val="000000"/>
                  </a:solidFill>
                </a:rPr>
                <a:t>mrad</a:t>
              </a:r>
              <a:r>
                <a:rPr lang="en-US" sz="1200" dirty="0">
                  <a:solidFill>
                    <a:srgbClr val="000000"/>
                  </a:solidFill>
                </a:rPr>
                <a:t>, 2-3 times Earth)</a:t>
              </a:r>
              <a:endParaRPr lang="en-US" sz="2000" dirty="0">
                <a:solidFill>
                  <a:srgbClr val="000000"/>
                </a:solidFill>
              </a:endParaRPr>
            </a:p>
          </p:txBody>
        </p:sp>
        <p:sp>
          <p:nvSpPr>
            <p:cNvPr id="8208" name="Line 16"/>
            <p:cNvSpPr>
              <a:spLocks noChangeShapeType="1"/>
            </p:cNvSpPr>
            <p:nvPr/>
          </p:nvSpPr>
          <p:spPr bwMode="auto">
            <a:xfrm flipV="1">
              <a:off x="2970" y="3096"/>
              <a:ext cx="194" cy="364"/>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FFFF00"/>
                </a:solidFill>
              </a:endParaRPr>
            </a:p>
          </p:txBody>
        </p:sp>
        <p:sp>
          <p:nvSpPr>
            <p:cNvPr id="8209" name="Text Box 17"/>
            <p:cNvSpPr txBox="1">
              <a:spLocks noChangeArrowheads="1"/>
            </p:cNvSpPr>
            <p:nvPr/>
          </p:nvSpPr>
          <p:spPr bwMode="auto">
            <a:xfrm>
              <a:off x="2166" y="2845"/>
              <a:ext cx="681" cy="441"/>
            </a:xfrm>
            <a:prstGeom prst="rect">
              <a:avLst/>
            </a:prstGeom>
            <a:noFill/>
            <a:ln>
              <a:noFill/>
            </a:ln>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r>
                <a:rPr lang="en-US" sz="1000" b="1" dirty="0"/>
                <a:t>MGS: Two Earth scans/sessions</a:t>
              </a:r>
            </a:p>
            <a:p>
              <a:r>
                <a:rPr lang="en-US" sz="1000" b="1" dirty="0"/>
                <a:t>Each scan </a:t>
              </a:r>
              <a:br>
                <a:rPr lang="en-US" sz="1000" b="1" dirty="0"/>
              </a:br>
              <a:r>
                <a:rPr lang="en-US" sz="1000" b="1" dirty="0"/>
                <a:t>~15 minutes each</a:t>
              </a:r>
              <a:endParaRPr lang="en-US" sz="1200" b="1" dirty="0"/>
            </a:p>
          </p:txBody>
        </p:sp>
      </p:grpSp>
      <p:sp>
        <p:nvSpPr>
          <p:cNvPr id="8213" name="Text Box 21"/>
          <p:cNvSpPr txBox="1">
            <a:spLocks noChangeArrowheads="1"/>
          </p:cNvSpPr>
          <p:nvPr/>
        </p:nvSpPr>
        <p:spPr bwMode="auto">
          <a:xfrm>
            <a:off x="4391515" y="2338835"/>
            <a:ext cx="2986414"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dirty="0">
                <a:latin typeface="Times" charset="0"/>
              </a:rPr>
              <a:t>Light time = 267.2 seconds</a:t>
            </a:r>
            <a:endParaRPr lang="en-US" dirty="0">
              <a:latin typeface="Times" charset="0"/>
            </a:endParaRPr>
          </a:p>
        </p:txBody>
      </p:sp>
      <p:pic>
        <p:nvPicPr>
          <p:cNvPr id="23" name="Picture 3" descr="DSC01461"/>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026"/>
          <a:stretch/>
        </p:blipFill>
        <p:spPr bwMode="auto">
          <a:xfrm>
            <a:off x="7947388" y="3766687"/>
            <a:ext cx="2424410" cy="240793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Footer Placeholder 1"/>
          <p:cNvSpPr>
            <a:spLocks noGrp="1"/>
          </p:cNvSpPr>
          <p:nvPr>
            <p:ph type="ftr" sz="quarter" idx="11"/>
          </p:nvPr>
        </p:nvSpPr>
        <p:spPr/>
        <p:txBody>
          <a:bodyPr/>
          <a:lstStyle/>
          <a:p>
            <a:r>
              <a:rPr lang="en-US" smtClean="0"/>
              <a:t>ILRS Virtual World Tour 2020 - NASA's GGAO</a:t>
            </a:r>
            <a:endParaRPr lang="en-US"/>
          </a:p>
        </p:txBody>
      </p:sp>
      <p:sp>
        <p:nvSpPr>
          <p:cNvPr id="4" name="Slide Number Placeholder 3"/>
          <p:cNvSpPr>
            <a:spLocks noGrp="1"/>
          </p:cNvSpPr>
          <p:nvPr>
            <p:ph type="sldNum" sz="quarter" idx="12"/>
          </p:nvPr>
        </p:nvSpPr>
        <p:spPr/>
        <p:txBody>
          <a:bodyPr/>
          <a:lstStyle/>
          <a:p>
            <a:fld id="{0C24A1EC-272A-4F3D-AA65-B6802BE8D963}" type="slidenum">
              <a:rPr lang="en-US" smtClean="0"/>
              <a:t>13</a:t>
            </a:fld>
            <a:endParaRPr lang="en-US"/>
          </a:p>
        </p:txBody>
      </p:sp>
      <p:pic>
        <p:nvPicPr>
          <p:cNvPr id="6" name="Slide 13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249497315"/>
      </p:ext>
    </p:extLst>
  </p:cSld>
  <p:clrMapOvr>
    <a:masterClrMapping/>
  </p:clrMapOvr>
  <mc:AlternateContent xmlns:mc="http://schemas.openxmlformats.org/markup-compatibility/2006">
    <mc:Choice xmlns:p14="http://schemas.microsoft.com/office/powerpoint/2010/main" Requires="p14">
      <p:transition spd="slow" p14:dur="2000" advClick="0" advTm="22000"/>
    </mc:Choice>
    <mc:Fallback>
      <p:transition spd="slow"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5640" y="205521"/>
            <a:ext cx="9493322" cy="656169"/>
          </a:xfrm>
        </p:spPr>
        <p:txBody>
          <a:bodyPr>
            <a:noAutofit/>
          </a:bodyPr>
          <a:lstStyle/>
          <a:p>
            <a:pPr algn="ctr"/>
            <a:r>
              <a:rPr lang="en-US" sz="3200" b="1" dirty="0"/>
              <a:t>LOLA On-orbit Bore Sight Calibration in </a:t>
            </a:r>
            <a:r>
              <a:rPr lang="en-US" sz="3200" b="1" dirty="0" smtClean="0"/>
              <a:t>2009 – X. Sun</a:t>
            </a:r>
            <a:endParaRPr lang="en-US" sz="3200" b="1" dirty="0"/>
          </a:p>
        </p:txBody>
      </p:sp>
      <p:sp>
        <p:nvSpPr>
          <p:cNvPr id="3" name="Content Placeholder 2"/>
          <p:cNvSpPr>
            <a:spLocks noGrp="1"/>
          </p:cNvSpPr>
          <p:nvPr>
            <p:ph idx="1"/>
          </p:nvPr>
        </p:nvSpPr>
        <p:spPr>
          <a:xfrm>
            <a:off x="1819965" y="839305"/>
            <a:ext cx="8644835" cy="2021691"/>
          </a:xfrm>
        </p:spPr>
        <p:txBody>
          <a:bodyPr>
            <a:normAutofit lnSpcReduction="10000"/>
          </a:bodyPr>
          <a:lstStyle/>
          <a:p>
            <a:r>
              <a:rPr lang="en-US" sz="2353" dirty="0"/>
              <a:t>Two-way laser ranging test between LOLA and SLR station on Earth in Aug. 25, and Sept. 13-14, 2009</a:t>
            </a:r>
          </a:p>
          <a:p>
            <a:pPr lvl="1"/>
            <a:r>
              <a:rPr lang="en-US" sz="2000" dirty="0"/>
              <a:t>Scanning the LOLA laser beam about the SLR station at NASA GSFC </a:t>
            </a:r>
          </a:p>
          <a:p>
            <a:pPr lvl="1"/>
            <a:r>
              <a:rPr lang="en-US" sz="2000" dirty="0"/>
              <a:t>SLR station tracking LOLA and transmitting and receiving laser pulses</a:t>
            </a:r>
          </a:p>
          <a:p>
            <a:pPr lvl="1"/>
            <a:r>
              <a:rPr lang="en-US" sz="2000" dirty="0"/>
              <a:t>Solving LOLA pointing and </a:t>
            </a:r>
            <a:r>
              <a:rPr lang="en-US" sz="2000" dirty="0" err="1"/>
              <a:t>boresight</a:t>
            </a:r>
            <a:r>
              <a:rPr lang="en-US" sz="2000" dirty="0"/>
              <a:t> from the time tags of the laser pulses</a:t>
            </a:r>
          </a:p>
          <a:p>
            <a:pPr lvl="1"/>
            <a:r>
              <a:rPr lang="en-US" sz="2000" dirty="0"/>
              <a:t>Recording LOLA laser pulse energy and pulse shape using an oscilloscope</a:t>
            </a:r>
          </a:p>
          <a:p>
            <a:endParaRPr lang="en-US" dirty="0"/>
          </a:p>
        </p:txBody>
      </p:sp>
      <p:sp>
        <p:nvSpPr>
          <p:cNvPr id="16" name="TextBox 15"/>
          <p:cNvSpPr txBox="1"/>
          <p:nvPr/>
        </p:nvSpPr>
        <p:spPr>
          <a:xfrm>
            <a:off x="4658259" y="5428194"/>
            <a:ext cx="2919408" cy="1169551"/>
          </a:xfrm>
          <a:prstGeom prst="rect">
            <a:avLst/>
          </a:prstGeom>
          <a:noFill/>
        </p:spPr>
        <p:txBody>
          <a:bodyPr wrap="square" rtlCol="0">
            <a:spAutoFit/>
          </a:bodyPr>
          <a:lstStyle/>
          <a:p>
            <a:r>
              <a:rPr lang="en-US" sz="1400" dirty="0"/>
              <a:t>A 5”diameter  telescope mounted on a </a:t>
            </a:r>
            <a:r>
              <a:rPr lang="en-US" sz="1400" dirty="0" err="1"/>
              <a:t>Celestron</a:t>
            </a:r>
            <a:r>
              <a:rPr lang="en-US" sz="1400" dirty="0"/>
              <a:t> telescope was also used as the downlink receiver to verify the link margin</a:t>
            </a:r>
          </a:p>
          <a:p>
            <a:endParaRPr lang="en-US" sz="1400" dirty="0"/>
          </a:p>
        </p:txBody>
      </p:sp>
      <p:pic>
        <p:nvPicPr>
          <p:cNvPr id="18" name="Picture 17" descr="Untitled3.png"/>
          <p:cNvPicPr>
            <a:picLocks noChangeAspect="1"/>
          </p:cNvPicPr>
          <p:nvPr/>
        </p:nvPicPr>
        <p:blipFill>
          <a:blip r:embed="rId4"/>
          <a:srcRect r="26176"/>
          <a:stretch>
            <a:fillRect/>
          </a:stretch>
        </p:blipFill>
        <p:spPr>
          <a:xfrm>
            <a:off x="1869015" y="3085040"/>
            <a:ext cx="2777068" cy="3222626"/>
          </a:xfrm>
          <a:prstGeom prst="rect">
            <a:avLst/>
          </a:prstGeom>
        </p:spPr>
      </p:pic>
      <p:sp>
        <p:nvSpPr>
          <p:cNvPr id="15" name="TextBox 14"/>
          <p:cNvSpPr txBox="1"/>
          <p:nvPr/>
        </p:nvSpPr>
        <p:spPr>
          <a:xfrm>
            <a:off x="1905002" y="5556249"/>
            <a:ext cx="1534583" cy="707886"/>
          </a:xfrm>
          <a:prstGeom prst="rect">
            <a:avLst/>
          </a:prstGeom>
          <a:solidFill>
            <a:schemeClr val="bg1"/>
          </a:solidFill>
        </p:spPr>
        <p:txBody>
          <a:bodyPr wrap="square" rtlCol="0">
            <a:spAutoFit/>
          </a:bodyPr>
          <a:lstStyle/>
          <a:p>
            <a:r>
              <a:rPr lang="en-US" sz="1400" dirty="0"/>
              <a:t>NASA GGAO 1.2 </a:t>
            </a:r>
            <a:r>
              <a:rPr lang="en-US" sz="1400" dirty="0" err="1"/>
              <a:t>m</a:t>
            </a:r>
            <a:r>
              <a:rPr lang="en-US" sz="1400" dirty="0"/>
              <a:t> Telescope Facility</a:t>
            </a:r>
            <a:br>
              <a:rPr lang="en-US" sz="1400" dirty="0"/>
            </a:br>
            <a:r>
              <a:rPr lang="en-US" sz="1100" dirty="0"/>
              <a:t>(8/24/2009)</a:t>
            </a:r>
            <a:endParaRPr lang="en-US" sz="1400" dirty="0"/>
          </a:p>
        </p:txBody>
      </p:sp>
      <p:pic>
        <p:nvPicPr>
          <p:cNvPr id="11" name="Picture 10" descr="dfs.tiff"/>
          <p:cNvPicPr/>
          <p:nvPr/>
        </p:nvPicPr>
        <p:blipFill>
          <a:blip r:embed="rId5"/>
          <a:stretch>
            <a:fillRect/>
          </a:stretch>
        </p:blipFill>
        <p:spPr>
          <a:xfrm>
            <a:off x="7816849" y="2936037"/>
            <a:ext cx="2512484" cy="2270963"/>
          </a:xfrm>
          <a:prstGeom prst="rect">
            <a:avLst/>
          </a:prstGeom>
        </p:spPr>
      </p:pic>
      <p:pic>
        <p:nvPicPr>
          <p:cNvPr id="12" name="Picture 11" descr="a09257.pdf"/>
          <p:cNvPicPr>
            <a:picLocks noChangeAspect="1"/>
          </p:cNvPicPr>
          <p:nvPr/>
        </p:nvPicPr>
        <p:blipFill>
          <a:blip r:embed="rId6"/>
          <a:stretch>
            <a:fillRect/>
          </a:stretch>
        </p:blipFill>
        <p:spPr>
          <a:xfrm>
            <a:off x="4807570" y="2836336"/>
            <a:ext cx="2801849" cy="2370665"/>
          </a:xfrm>
          <a:prstGeom prst="rect">
            <a:avLst/>
          </a:prstGeom>
        </p:spPr>
      </p:pic>
      <p:sp>
        <p:nvSpPr>
          <p:cNvPr id="13" name="TextBox 12"/>
          <p:cNvSpPr txBox="1"/>
          <p:nvPr/>
        </p:nvSpPr>
        <p:spPr>
          <a:xfrm>
            <a:off x="5207001" y="4529667"/>
            <a:ext cx="1894415" cy="461665"/>
          </a:xfrm>
          <a:prstGeom prst="rect">
            <a:avLst/>
          </a:prstGeom>
          <a:noFill/>
        </p:spPr>
        <p:txBody>
          <a:bodyPr wrap="square" rtlCol="0">
            <a:spAutoFit/>
          </a:bodyPr>
          <a:lstStyle/>
          <a:p>
            <a:r>
              <a:rPr lang="en-US" sz="1200" dirty="0"/>
              <a:t>Uplink signal detected by LOLA (folded into Ch1 FOV)</a:t>
            </a:r>
          </a:p>
        </p:txBody>
      </p:sp>
      <p:sp>
        <p:nvSpPr>
          <p:cNvPr id="14" name="TextBox 13"/>
          <p:cNvSpPr txBox="1"/>
          <p:nvPr/>
        </p:nvSpPr>
        <p:spPr>
          <a:xfrm>
            <a:off x="8111068" y="4555066"/>
            <a:ext cx="1894415" cy="461665"/>
          </a:xfrm>
          <a:prstGeom prst="rect">
            <a:avLst/>
          </a:prstGeom>
          <a:noFill/>
        </p:spPr>
        <p:txBody>
          <a:bodyPr wrap="square" rtlCol="0">
            <a:spAutoFit/>
          </a:bodyPr>
          <a:lstStyle/>
          <a:p>
            <a:r>
              <a:rPr lang="en-US" sz="1200" dirty="0"/>
              <a:t>Downlink signal detected by the 5” telescope</a:t>
            </a:r>
          </a:p>
        </p:txBody>
      </p:sp>
      <p:sp>
        <p:nvSpPr>
          <p:cNvPr id="17" name="TextBox 16"/>
          <p:cNvSpPr txBox="1"/>
          <p:nvPr/>
        </p:nvSpPr>
        <p:spPr>
          <a:xfrm>
            <a:off x="7747000" y="5386914"/>
            <a:ext cx="2709334" cy="738664"/>
          </a:xfrm>
          <a:prstGeom prst="rect">
            <a:avLst/>
          </a:prstGeom>
          <a:noFill/>
        </p:spPr>
        <p:txBody>
          <a:bodyPr wrap="square" rtlCol="0">
            <a:spAutoFit/>
          </a:bodyPr>
          <a:lstStyle/>
          <a:p>
            <a:r>
              <a:rPr lang="en-US" sz="1400" b="1" dirty="0"/>
              <a:t>The test results verified DOE far field pattern and revealed a bore sight shift at low temperature</a:t>
            </a:r>
          </a:p>
        </p:txBody>
      </p:sp>
      <p:sp>
        <p:nvSpPr>
          <p:cNvPr id="5" name="Footer Placeholder 4"/>
          <p:cNvSpPr>
            <a:spLocks noGrp="1"/>
          </p:cNvSpPr>
          <p:nvPr>
            <p:ph type="ftr" sz="quarter" idx="11"/>
          </p:nvPr>
        </p:nvSpPr>
        <p:spPr/>
        <p:txBody>
          <a:bodyPr/>
          <a:lstStyle/>
          <a:p>
            <a:r>
              <a:rPr lang="en-US" smtClean="0"/>
              <a:t>ILRS Virtual World Tour 2020 - NASA's GGAO</a:t>
            </a:r>
            <a:endParaRPr lang="en-US"/>
          </a:p>
        </p:txBody>
      </p:sp>
      <p:sp>
        <p:nvSpPr>
          <p:cNvPr id="7" name="Slide Number Placeholder 6"/>
          <p:cNvSpPr>
            <a:spLocks noGrp="1"/>
          </p:cNvSpPr>
          <p:nvPr>
            <p:ph type="sldNum" sz="quarter" idx="12"/>
          </p:nvPr>
        </p:nvSpPr>
        <p:spPr/>
        <p:txBody>
          <a:bodyPr/>
          <a:lstStyle/>
          <a:p>
            <a:fld id="{36326148-FD73-464B-BA94-37CCF28F3D42}" type="slidenum">
              <a:rPr lang="en-US" smtClean="0"/>
              <a:t>14</a:t>
            </a:fld>
            <a:endParaRPr lang="en-US"/>
          </a:p>
        </p:txBody>
      </p:sp>
      <p:pic>
        <p:nvPicPr>
          <p:cNvPr id="4" name="Slide 1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993176021"/>
      </p:ext>
    </p:extLst>
  </p:cSld>
  <p:clrMapOvr>
    <a:masterClrMapping/>
  </p:clrMapOvr>
  <mc:AlternateContent xmlns:mc="http://schemas.openxmlformats.org/markup-compatibility/2006">
    <mc:Choice xmlns:p14="http://schemas.microsoft.com/office/powerpoint/2010/main" Requires="p14">
      <p:transition spd="slow" p14:dur="2000" advClick="0" advTm="42000"/>
    </mc:Choice>
    <mc:Fallback>
      <p:transition spd="slow" advClick="0"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 y="365126"/>
            <a:ext cx="10881360" cy="602320"/>
          </a:xfrm>
        </p:spPr>
        <p:txBody>
          <a:bodyPr>
            <a:normAutofit/>
          </a:bodyPr>
          <a:lstStyle/>
          <a:p>
            <a:pPr algn="ctr"/>
            <a:r>
              <a:rPr lang="en-US" sz="3200" b="1" dirty="0" smtClean="0"/>
              <a:t>Gamma ray Neutron Testing Facility (GNTF) – Ann Parsons</a:t>
            </a:r>
            <a:endParaRPr lang="en-US" sz="3200" b="1" dirty="0"/>
          </a:p>
        </p:txBody>
      </p:sp>
      <p:sp>
        <p:nvSpPr>
          <p:cNvPr id="6" name="Footer Placeholder 5"/>
          <p:cNvSpPr>
            <a:spLocks noGrp="1"/>
          </p:cNvSpPr>
          <p:nvPr>
            <p:ph type="ftr" sz="quarter" idx="11"/>
          </p:nvPr>
        </p:nvSpPr>
        <p:spPr/>
        <p:txBody>
          <a:bodyPr/>
          <a:lstStyle/>
          <a:p>
            <a:r>
              <a:rPr lang="en-US" smtClean="0"/>
              <a:t>ILRS Virtual World Tour 2020 - NASA's GGAO</a:t>
            </a:r>
            <a:endParaRPr lang="en-US"/>
          </a:p>
        </p:txBody>
      </p:sp>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8153400" y="1035032"/>
            <a:ext cx="3600450" cy="4229100"/>
          </a:xfrm>
          <a:prstGeom prst="rect">
            <a:avLst/>
          </a:prstGeom>
        </p:spPr>
      </p:pic>
      <p:sp>
        <p:nvSpPr>
          <p:cNvPr id="4" name="TextBox 3"/>
          <p:cNvSpPr txBox="1"/>
          <p:nvPr/>
        </p:nvSpPr>
        <p:spPr>
          <a:xfrm>
            <a:off x="7894320" y="5270163"/>
            <a:ext cx="4145280" cy="1384995"/>
          </a:xfrm>
          <a:prstGeom prst="rect">
            <a:avLst/>
          </a:prstGeom>
          <a:noFill/>
        </p:spPr>
        <p:txBody>
          <a:bodyPr wrap="square" rtlCol="0">
            <a:spAutoFit/>
          </a:bodyPr>
          <a:lstStyle/>
          <a:p>
            <a:r>
              <a:rPr lang="en-US" sz="1400" i="1" dirty="0" smtClean="0"/>
              <a:t>This </a:t>
            </a:r>
            <a:r>
              <a:rPr lang="en-US" sz="1400" i="1" dirty="0"/>
              <a:t>aerial photograph of the outdoor Gamma-Neutron Test Facility (GNTF) shows the 50 m radius circular safety perimeter, the basalt and granite monuments as well as the Control Building just outside the safety perimeter. Also shown are the two geodesic dome shelters currently being installed. </a:t>
            </a:r>
            <a:endParaRPr lang="en-US" sz="1400" dirty="0"/>
          </a:p>
        </p:txBody>
      </p:sp>
      <p:sp>
        <p:nvSpPr>
          <p:cNvPr id="11" name="Content Placeholder 10"/>
          <p:cNvSpPr>
            <a:spLocks noGrp="1"/>
          </p:cNvSpPr>
          <p:nvPr>
            <p:ph idx="1"/>
          </p:nvPr>
        </p:nvSpPr>
        <p:spPr>
          <a:xfrm>
            <a:off x="396240" y="1035032"/>
            <a:ext cx="7366000" cy="5192731"/>
          </a:xfrm>
        </p:spPr>
        <p:txBody>
          <a:bodyPr>
            <a:normAutofit fontScale="92500" lnSpcReduction="10000"/>
          </a:bodyPr>
          <a:lstStyle/>
          <a:p>
            <a:r>
              <a:rPr lang="en-US" sz="2200" dirty="0"/>
              <a:t>Future landed Planetary Science instruments such as </a:t>
            </a:r>
            <a:r>
              <a:rPr lang="en-US" sz="2200" dirty="0" err="1"/>
              <a:t>DraGNS</a:t>
            </a:r>
            <a:r>
              <a:rPr lang="en-US" sz="2200" dirty="0"/>
              <a:t> on the selected Dragonfly mission to Titan and the BECA instrument for lunar exploration will use high energy neutrons and gamma ray spectrometers to measure the surface and near-subsurface bulk elemental composition on other planets. </a:t>
            </a:r>
            <a:endParaRPr lang="en-US" sz="2200" dirty="0" smtClean="0"/>
          </a:p>
          <a:p>
            <a:r>
              <a:rPr lang="en-US" sz="2200" dirty="0" smtClean="0"/>
              <a:t>When </a:t>
            </a:r>
            <a:r>
              <a:rPr lang="en-US" sz="2200" dirty="0"/>
              <a:t>placed on a lander or rover, a Pulsed Neutron Generator (PNG) can be used as an intense source of high energy (14 MeV) neutrons to stimulate the planetary materials and cause them to emit gamma rays.  The measurement of these gamma rays yields the elemental composition information. </a:t>
            </a:r>
            <a:endParaRPr lang="en-US" sz="2200" dirty="0" smtClean="0"/>
          </a:p>
          <a:p>
            <a:r>
              <a:rPr lang="en-US" sz="2200" dirty="0" smtClean="0"/>
              <a:t>Unfortunately</a:t>
            </a:r>
            <a:r>
              <a:rPr lang="en-US" sz="2200" dirty="0"/>
              <a:t>, high energy neutrons are a radiation hazard and so it is not possible to test these instruments inside a normal laboratory. The Gamma ray-Neutron Test Facility (GNTF) at GGAO provides a safe facility for testing these instruments using a variety of planetary surface materials such as large samples of granite and basalt. </a:t>
            </a:r>
            <a:endParaRPr lang="en-US" sz="2200" dirty="0" smtClean="0"/>
          </a:p>
          <a:p>
            <a:r>
              <a:rPr lang="en-US" sz="2200" dirty="0" smtClean="0"/>
              <a:t>In </a:t>
            </a:r>
            <a:r>
              <a:rPr lang="en-US" sz="2200" dirty="0"/>
              <a:t>the future, the GNTF will also be adding an area covered with crushed rock similar to lunar regolith material for tests with such instrumentation on a small </a:t>
            </a:r>
            <a:r>
              <a:rPr lang="en-US" sz="2200" dirty="0" smtClean="0"/>
              <a:t>rover.</a:t>
            </a:r>
            <a:endParaRPr lang="en-US" dirty="0"/>
          </a:p>
        </p:txBody>
      </p:sp>
      <p:pic>
        <p:nvPicPr>
          <p:cNvPr id="3"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
        <p:nvSpPr>
          <p:cNvPr id="7" name="Slide Number Placeholder 6"/>
          <p:cNvSpPr>
            <a:spLocks noGrp="1"/>
          </p:cNvSpPr>
          <p:nvPr>
            <p:ph type="sldNum" sz="quarter" idx="12"/>
          </p:nvPr>
        </p:nvSpPr>
        <p:spPr/>
        <p:txBody>
          <a:bodyPr/>
          <a:lstStyle/>
          <a:p>
            <a:fld id="{0C24A1EC-272A-4F3D-AA65-B6802BE8D963}" type="slidenum">
              <a:rPr lang="en-US" smtClean="0"/>
              <a:t>15</a:t>
            </a:fld>
            <a:endParaRPr lang="en-US"/>
          </a:p>
        </p:txBody>
      </p:sp>
    </p:spTree>
    <p:extLst>
      <p:ext uri="{BB962C8B-B14F-4D97-AF65-F5344CB8AC3E}">
        <p14:creationId xmlns:p14="http://schemas.microsoft.com/office/powerpoint/2010/main" val="3965405257"/>
      </p:ext>
    </p:extLst>
  </p:cSld>
  <p:clrMapOvr>
    <a:masterClrMapping/>
  </p:clrMapOvr>
  <mc:AlternateContent xmlns:mc="http://schemas.openxmlformats.org/markup-compatibility/2006" xmlns:p14="http://schemas.microsoft.com/office/powerpoint/2010/main">
    <mc:Choice Requires="p14">
      <p:transition spd="slow" p14:dur="2000" advClick="0" advTm="48000"/>
    </mc:Choice>
    <mc:Fallback xmlns="">
      <p:transition spd="slow" advClick="0"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 y="365125"/>
            <a:ext cx="10881360" cy="781707"/>
          </a:xfrm>
        </p:spPr>
        <p:txBody>
          <a:bodyPr>
            <a:normAutofit/>
          </a:bodyPr>
          <a:lstStyle/>
          <a:p>
            <a:pPr algn="ctr"/>
            <a:r>
              <a:rPr lang="en-US" sz="3200" b="1" dirty="0" smtClean="0"/>
              <a:t>Tower Test Facility (TTF) – Joe Nuth and Don Wegel</a:t>
            </a:r>
            <a:endParaRPr lang="en-US" sz="3200" b="1" dirty="0"/>
          </a:p>
        </p:txBody>
      </p:sp>
      <p:sp>
        <p:nvSpPr>
          <p:cNvPr id="3" name="Content Placeholder 2"/>
          <p:cNvSpPr>
            <a:spLocks noGrp="1"/>
          </p:cNvSpPr>
          <p:nvPr>
            <p:ph idx="1"/>
          </p:nvPr>
        </p:nvSpPr>
        <p:spPr>
          <a:xfrm>
            <a:off x="762000" y="1146832"/>
            <a:ext cx="8342400" cy="5132048"/>
          </a:xfrm>
        </p:spPr>
        <p:txBody>
          <a:bodyPr>
            <a:normAutofit/>
          </a:bodyPr>
          <a:lstStyle/>
          <a:p>
            <a:r>
              <a:rPr lang="en-US" sz="2400" dirty="0"/>
              <a:t>T</a:t>
            </a:r>
            <a:r>
              <a:rPr lang="en-US" sz="2400" dirty="0" smtClean="0"/>
              <a:t>he TTF was originally built decades ago to do laser ranging</a:t>
            </a:r>
          </a:p>
          <a:p>
            <a:r>
              <a:rPr lang="en-US" sz="2400" dirty="0"/>
              <a:t>More recently, the TTF was </a:t>
            </a:r>
            <a:r>
              <a:rPr lang="en-US" sz="2400" dirty="0" smtClean="0"/>
              <a:t>refurbished, </a:t>
            </a:r>
            <a:r>
              <a:rPr lang="en-US" sz="2400" dirty="0"/>
              <a:t>and a test facility was developed to study the possibility of using tethered projectiles (harpoons) to collect samples from a variety of materials and targets.  The Tower was originally outfitted with a ballista that accelerated the projectiles into their target.  Continued interest in comet sample return along with IRAD funding allowed the Tower to be upgraded with a helium cannon that could launch projectiles at velocities upward of 35 m/s and a Boom Retraction And Deployment (BRAD) system to control the payout of the “tether” that was connected to the projectiles. </a:t>
            </a:r>
          </a:p>
          <a:p>
            <a:r>
              <a:rPr lang="en-US" sz="2400" dirty="0"/>
              <a:t>This facility and the experiments conducted there were highlighted in a series of magazine articles and Discovery Channel episodes in 2014.</a:t>
            </a:r>
          </a:p>
          <a:p>
            <a:endParaRPr lang="en-US" dirty="0"/>
          </a:p>
        </p:txBody>
      </p:sp>
      <p:sp>
        <p:nvSpPr>
          <p:cNvPr id="6" name="Footer Placeholder 5"/>
          <p:cNvSpPr>
            <a:spLocks noGrp="1"/>
          </p:cNvSpPr>
          <p:nvPr>
            <p:ph type="ftr" sz="quarter" idx="11"/>
          </p:nvPr>
        </p:nvSpPr>
        <p:spPr/>
        <p:txBody>
          <a:bodyPr/>
          <a:lstStyle/>
          <a:p>
            <a:r>
              <a:rPr lang="en-US" smtClean="0"/>
              <a:t>ILRS Virtual World Tour 2020 - NASA's GGAO</a:t>
            </a: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676295" y="1833536"/>
            <a:ext cx="3426922" cy="2570711"/>
          </a:xfrm>
          <a:prstGeom prst="rect">
            <a:avLst/>
          </a:prstGeom>
        </p:spPr>
      </p:pic>
      <p:pic>
        <p:nvPicPr>
          <p:cNvPr id="7"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
        <p:nvSpPr>
          <p:cNvPr id="4" name="Slide Number Placeholder 3"/>
          <p:cNvSpPr>
            <a:spLocks noGrp="1"/>
          </p:cNvSpPr>
          <p:nvPr>
            <p:ph type="sldNum" sz="quarter" idx="12"/>
          </p:nvPr>
        </p:nvSpPr>
        <p:spPr/>
        <p:txBody>
          <a:bodyPr/>
          <a:lstStyle/>
          <a:p>
            <a:fld id="{0C24A1EC-272A-4F3D-AA65-B6802BE8D963}" type="slidenum">
              <a:rPr lang="en-US" smtClean="0"/>
              <a:t>16</a:t>
            </a:fld>
            <a:endParaRPr lang="en-US"/>
          </a:p>
        </p:txBody>
      </p:sp>
    </p:spTree>
    <p:extLst>
      <p:ext uri="{BB962C8B-B14F-4D97-AF65-F5344CB8AC3E}">
        <p14:creationId xmlns:p14="http://schemas.microsoft.com/office/powerpoint/2010/main" val="1043220597"/>
      </p:ext>
    </p:extLst>
  </p:cSld>
  <p:clrMapOvr>
    <a:masterClrMapping/>
  </p:clrMapOvr>
  <mc:AlternateContent xmlns:mc="http://schemas.openxmlformats.org/markup-compatibility/2006" xmlns:p14="http://schemas.microsoft.com/office/powerpoint/2010/main">
    <mc:Choice Requires="p14">
      <p:transition spd="slow" p14:dur="2000" advClick="0" advTm="24000"/>
    </mc:Choice>
    <mc:Fallback xmlns="">
      <p:transition spd="slow" advClick="0"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 y="365125"/>
            <a:ext cx="10881360" cy="570231"/>
          </a:xfrm>
        </p:spPr>
        <p:txBody>
          <a:bodyPr>
            <a:normAutofit/>
          </a:bodyPr>
          <a:lstStyle/>
          <a:p>
            <a:pPr algn="ctr"/>
            <a:r>
              <a:rPr lang="en-US" sz="3200" b="1" dirty="0" smtClean="0"/>
              <a:t>Carbon Nanotube Composite Mirrors – D.M. Rabin and P. C. Chen</a:t>
            </a:r>
            <a:endParaRPr lang="en-US" sz="3200" b="1" dirty="0"/>
          </a:p>
        </p:txBody>
      </p:sp>
      <p:sp>
        <p:nvSpPr>
          <p:cNvPr id="3" name="Content Placeholder 2"/>
          <p:cNvSpPr>
            <a:spLocks noGrp="1"/>
          </p:cNvSpPr>
          <p:nvPr>
            <p:ph idx="1"/>
          </p:nvPr>
        </p:nvSpPr>
        <p:spPr>
          <a:xfrm>
            <a:off x="838200" y="1249680"/>
            <a:ext cx="10515600" cy="4792346"/>
          </a:xfrm>
        </p:spPr>
        <p:txBody>
          <a:bodyPr>
            <a:normAutofit/>
          </a:bodyPr>
          <a:lstStyle/>
          <a:p>
            <a:r>
              <a:rPr lang="en-US" dirty="0" smtClean="0"/>
              <a:t>GGAO </a:t>
            </a:r>
            <a:r>
              <a:rPr lang="en-US" dirty="0"/>
              <a:t>facilities </a:t>
            </a:r>
            <a:r>
              <a:rPr lang="en-US" dirty="0" smtClean="0"/>
              <a:t>were used to </a:t>
            </a:r>
            <a:r>
              <a:rPr lang="en-US" dirty="0"/>
              <a:t>develop carbon nanotube composite mirrors for future space missions. A novel process had also been developed to make ‘</a:t>
            </a:r>
            <a:r>
              <a:rPr lang="en-US" dirty="0" err="1"/>
              <a:t>moondust</a:t>
            </a:r>
            <a:r>
              <a:rPr lang="en-US" dirty="0"/>
              <a:t>’ (lunar regolith simulant) mirrors by </a:t>
            </a:r>
            <a:r>
              <a:rPr lang="en-US" dirty="0" err="1"/>
              <a:t>spincasting</a:t>
            </a:r>
            <a:r>
              <a:rPr lang="en-US" dirty="0"/>
              <a:t>. The process will enable the ISRU (in situ resource utilization) fabrication of multiple large mirrors on the Moon for use in energy generation, mineral extraction, and astrophysical research. </a:t>
            </a:r>
          </a:p>
        </p:txBody>
      </p:sp>
      <p:sp>
        <p:nvSpPr>
          <p:cNvPr id="6" name="Footer Placeholder 5"/>
          <p:cNvSpPr>
            <a:spLocks noGrp="1"/>
          </p:cNvSpPr>
          <p:nvPr>
            <p:ph type="ftr" sz="quarter" idx="11"/>
          </p:nvPr>
        </p:nvSpPr>
        <p:spPr/>
        <p:txBody>
          <a:bodyPr/>
          <a:lstStyle/>
          <a:p>
            <a:r>
              <a:rPr lang="en-US" smtClean="0"/>
              <a:t>ILRS Virtual World Tour 2020 - NASA's GGAO</a:t>
            </a:r>
            <a:endParaRPr lang="en-US"/>
          </a:p>
        </p:txBody>
      </p:sp>
      <p:pic>
        <p:nvPicPr>
          <p:cNvPr id="7" name="Picture 6" descr="DSCN2990 (2)"/>
          <p:cNvPicPr/>
          <p:nvPr/>
        </p:nvPicPr>
        <p:blipFill>
          <a:blip r:embed="rId6" cstate="print"/>
          <a:srcRect l="11294" r="5795" b="12456"/>
          <a:stretch>
            <a:fillRect/>
          </a:stretch>
        </p:blipFill>
        <p:spPr bwMode="auto">
          <a:xfrm>
            <a:off x="7890802" y="3686494"/>
            <a:ext cx="3661118" cy="2881808"/>
          </a:xfrm>
          <a:prstGeom prst="rect">
            <a:avLst/>
          </a:prstGeom>
          <a:noFill/>
          <a:ln w="9525">
            <a:noFill/>
            <a:miter lim="800000"/>
            <a:headEnd/>
            <a:tailEnd/>
          </a:ln>
          <a:effectLst/>
        </p:spPr>
      </p:pic>
      <p:sp>
        <p:nvSpPr>
          <p:cNvPr id="4" name="TextBox 3"/>
          <p:cNvSpPr txBox="1"/>
          <p:nvPr/>
        </p:nvSpPr>
        <p:spPr>
          <a:xfrm>
            <a:off x="3764962" y="4926966"/>
            <a:ext cx="3921760" cy="923330"/>
          </a:xfrm>
          <a:prstGeom prst="rect">
            <a:avLst/>
          </a:prstGeom>
          <a:noFill/>
        </p:spPr>
        <p:txBody>
          <a:bodyPr wrap="square" rtlCol="0">
            <a:spAutoFit/>
          </a:bodyPr>
          <a:lstStyle/>
          <a:p>
            <a:r>
              <a:rPr lang="en-US" dirty="0" smtClean="0"/>
              <a:t>A 12” diameter mirror made by spinning a mixture of ‘</a:t>
            </a:r>
            <a:r>
              <a:rPr lang="en-US" dirty="0" err="1" smtClean="0"/>
              <a:t>moondust</a:t>
            </a:r>
            <a:r>
              <a:rPr lang="en-US" dirty="0" smtClean="0"/>
              <a:t>’ (lunar regolith simulant JSC-1A) and epoxy.</a:t>
            </a:r>
            <a:endParaRPr lang="en-US" dirty="0"/>
          </a:p>
        </p:txBody>
      </p:sp>
      <p:pic>
        <p:nvPicPr>
          <p:cNvPr id="5"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pic>
        <p:nvPicPr>
          <p:cNvPr id="8" name="Slide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92800" y="3225800"/>
            <a:ext cx="406400" cy="406400"/>
          </a:xfrm>
          <a:prstGeom prst="rect">
            <a:avLst/>
          </a:prstGeom>
        </p:spPr>
      </p:pic>
      <p:sp>
        <p:nvSpPr>
          <p:cNvPr id="9" name="Slide Number Placeholder 8"/>
          <p:cNvSpPr>
            <a:spLocks noGrp="1"/>
          </p:cNvSpPr>
          <p:nvPr>
            <p:ph type="sldNum" sz="quarter" idx="12"/>
          </p:nvPr>
        </p:nvSpPr>
        <p:spPr/>
        <p:txBody>
          <a:bodyPr/>
          <a:lstStyle/>
          <a:p>
            <a:fld id="{0C24A1EC-272A-4F3D-AA65-B6802BE8D963}" type="slidenum">
              <a:rPr lang="en-US" smtClean="0"/>
              <a:t>17</a:t>
            </a:fld>
            <a:endParaRPr lang="en-US"/>
          </a:p>
        </p:txBody>
      </p:sp>
    </p:spTree>
    <p:extLst>
      <p:ext uri="{BB962C8B-B14F-4D97-AF65-F5344CB8AC3E}">
        <p14:creationId xmlns:p14="http://schemas.microsoft.com/office/powerpoint/2010/main" val="1192594415"/>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014"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 y="365125"/>
            <a:ext cx="10881360" cy="781707"/>
          </a:xfrm>
        </p:spPr>
        <p:txBody>
          <a:bodyPr>
            <a:noAutofit/>
          </a:bodyPr>
          <a:lstStyle/>
          <a:p>
            <a:pPr algn="ctr"/>
            <a:r>
              <a:rPr lang="en-US" sz="3200" b="1" dirty="0" smtClean="0"/>
              <a:t>Low Cost Optical Terminal (LCOT) – </a:t>
            </a:r>
            <a:br>
              <a:rPr lang="en-US" sz="3200" b="1" dirty="0" smtClean="0"/>
            </a:br>
            <a:r>
              <a:rPr lang="en-US" sz="3200" b="1" dirty="0" smtClean="0"/>
              <a:t>Robert Lafon and Armen Caroglanian</a:t>
            </a:r>
            <a:endParaRPr lang="en-US" sz="3200" b="1" dirty="0"/>
          </a:p>
        </p:txBody>
      </p:sp>
      <p:sp>
        <p:nvSpPr>
          <p:cNvPr id="3" name="Content Placeholder 2"/>
          <p:cNvSpPr>
            <a:spLocks noGrp="1"/>
          </p:cNvSpPr>
          <p:nvPr>
            <p:ph idx="1"/>
          </p:nvPr>
        </p:nvSpPr>
        <p:spPr>
          <a:xfrm>
            <a:off x="355600" y="1361440"/>
            <a:ext cx="11503198" cy="1563832"/>
          </a:xfrm>
        </p:spPr>
        <p:txBody>
          <a:bodyPr>
            <a:normAutofit/>
          </a:bodyPr>
          <a:lstStyle/>
          <a:p>
            <a:r>
              <a:rPr lang="en-US" sz="2400" dirty="0"/>
              <a:t>Low-Cost Optical Terminal (LCOT) </a:t>
            </a:r>
            <a:r>
              <a:rPr lang="en-US" sz="2400" dirty="0" smtClean="0"/>
              <a:t>is </a:t>
            </a:r>
            <a:r>
              <a:rPr lang="en-US" sz="2400" dirty="0"/>
              <a:t>a prototype laser communications ground terminal that will be used to develop the blueprint for NASA’s future ground terminal network. The goal of LCOT is to use commercial hardware to build a low cost, but flexible, ground terminal that can serve as the building block of a large global network</a:t>
            </a:r>
            <a:r>
              <a:rPr lang="en-US" sz="2400" dirty="0" smtClean="0"/>
              <a:t>.</a:t>
            </a:r>
            <a:endParaRPr lang="en-US" sz="2400" dirty="0"/>
          </a:p>
        </p:txBody>
      </p:sp>
      <p:sp>
        <p:nvSpPr>
          <p:cNvPr id="6" name="Footer Placeholder 5"/>
          <p:cNvSpPr>
            <a:spLocks noGrp="1"/>
          </p:cNvSpPr>
          <p:nvPr>
            <p:ph type="ftr" sz="quarter" idx="11"/>
          </p:nvPr>
        </p:nvSpPr>
        <p:spPr/>
        <p:txBody>
          <a:bodyPr/>
          <a:lstStyle/>
          <a:p>
            <a:r>
              <a:rPr lang="en-US" smtClean="0"/>
              <a:t>ILRS Virtual World Tour 2020 - NASA's GGAO</a:t>
            </a: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4720" y="2925272"/>
            <a:ext cx="4574078" cy="3431078"/>
          </a:xfrm>
          <a:prstGeom prst="rect">
            <a:avLst/>
          </a:prstGeom>
        </p:spPr>
      </p:pic>
      <p:sp>
        <p:nvSpPr>
          <p:cNvPr id="5" name="TextBox 4"/>
          <p:cNvSpPr txBox="1"/>
          <p:nvPr/>
        </p:nvSpPr>
        <p:spPr>
          <a:xfrm>
            <a:off x="254000" y="2824480"/>
            <a:ext cx="6969760"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The system at GGAO has a </a:t>
            </a:r>
            <a:r>
              <a:rPr lang="en-US" sz="2400" dirty="0"/>
              <a:t>70cm diameter telescope with Adaptive </a:t>
            </a:r>
            <a:r>
              <a:rPr lang="en-US" sz="2400" dirty="0" smtClean="0"/>
              <a:t>Optics. </a:t>
            </a:r>
            <a:r>
              <a:rPr lang="en-US" sz="2400" dirty="0"/>
              <a:t>This facility will be used to test new technology and techniques that will allow the cost of future ground terminals to be reduced. Our goal is to demonstrate the functionality of this ground terminal by using it to transmit to, and receive laser communications from the Artemis mission to the moon. </a:t>
            </a:r>
          </a:p>
          <a:p>
            <a:endParaRPr lang="en-US" dirty="0"/>
          </a:p>
        </p:txBody>
      </p:sp>
      <p:pic>
        <p:nvPicPr>
          <p:cNvPr id="7"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
        <p:nvSpPr>
          <p:cNvPr id="8" name="Slide Number Placeholder 7"/>
          <p:cNvSpPr>
            <a:spLocks noGrp="1"/>
          </p:cNvSpPr>
          <p:nvPr>
            <p:ph type="sldNum" sz="quarter" idx="12"/>
          </p:nvPr>
        </p:nvSpPr>
        <p:spPr/>
        <p:txBody>
          <a:bodyPr/>
          <a:lstStyle/>
          <a:p>
            <a:fld id="{0C24A1EC-272A-4F3D-AA65-B6802BE8D963}" type="slidenum">
              <a:rPr lang="en-US" smtClean="0"/>
              <a:t>18</a:t>
            </a:fld>
            <a:endParaRPr lang="en-US"/>
          </a:p>
        </p:txBody>
      </p:sp>
    </p:spTree>
    <p:extLst>
      <p:ext uri="{BB962C8B-B14F-4D97-AF65-F5344CB8AC3E}">
        <p14:creationId xmlns:p14="http://schemas.microsoft.com/office/powerpoint/2010/main" val="393461412"/>
      </p:ext>
    </p:extLst>
  </p:cSld>
  <p:clrMapOvr>
    <a:masterClrMapping/>
  </p:clrMapOvr>
  <mc:AlternateContent xmlns:mc="http://schemas.openxmlformats.org/markup-compatibility/2006" xmlns:p14="http://schemas.microsoft.com/office/powerpoint/2010/main">
    <mc:Choice Requires="p14">
      <p:transition spd="slow" p14:dur="2000" advClick="0" advTm="34000"/>
    </mc:Choice>
    <mc:Fallback xmlns="">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7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 y="284524"/>
            <a:ext cx="10881360" cy="537597"/>
          </a:xfrm>
        </p:spPr>
        <p:txBody>
          <a:bodyPr>
            <a:noAutofit/>
          </a:bodyPr>
          <a:lstStyle/>
          <a:p>
            <a:pPr algn="ctr"/>
            <a:r>
              <a:rPr lang="en-US" sz="3200" b="1" dirty="0" smtClean="0"/>
              <a:t>GGAO is also home to many plants and animals</a:t>
            </a:r>
            <a:endParaRPr lang="en-US" sz="3200" b="1" dirty="0"/>
          </a:p>
        </p:txBody>
      </p:sp>
      <p:sp>
        <p:nvSpPr>
          <p:cNvPr id="6" name="Footer Placeholder 5"/>
          <p:cNvSpPr>
            <a:spLocks noGrp="1"/>
          </p:cNvSpPr>
          <p:nvPr>
            <p:ph type="ftr" sz="quarter" idx="11"/>
          </p:nvPr>
        </p:nvSpPr>
        <p:spPr/>
        <p:txBody>
          <a:bodyPr/>
          <a:lstStyle/>
          <a:p>
            <a:r>
              <a:rPr lang="en-US" smtClean="0"/>
              <a:t>ILRS Virtual World Tour 2020 - NASA's GGAO</a:t>
            </a:r>
            <a:endParaRPr lang="en-US"/>
          </a:p>
        </p:txBody>
      </p:sp>
      <p:sp>
        <p:nvSpPr>
          <p:cNvPr id="9" name="TextBox 8"/>
          <p:cNvSpPr txBox="1"/>
          <p:nvPr/>
        </p:nvSpPr>
        <p:spPr>
          <a:xfrm>
            <a:off x="457200" y="6356350"/>
            <a:ext cx="3911600" cy="369332"/>
          </a:xfrm>
          <a:prstGeom prst="rect">
            <a:avLst/>
          </a:prstGeom>
          <a:noFill/>
        </p:spPr>
        <p:txBody>
          <a:bodyPr wrap="square" rtlCol="0">
            <a:spAutoFit/>
          </a:bodyPr>
          <a:lstStyle/>
          <a:p>
            <a:r>
              <a:rPr lang="en-US" dirty="0"/>
              <a:t>P</a:t>
            </a:r>
            <a:r>
              <a:rPr lang="en-US" dirty="0" smtClean="0"/>
              <a:t>hoto courtesy of Paul Beckwith</a:t>
            </a:r>
            <a:endParaRPr lang="en-US" dirty="0"/>
          </a:p>
        </p:txBody>
      </p:sp>
      <p:sp>
        <p:nvSpPr>
          <p:cNvPr id="10" name="TextBox 9"/>
          <p:cNvSpPr txBox="1"/>
          <p:nvPr/>
        </p:nvSpPr>
        <p:spPr>
          <a:xfrm>
            <a:off x="375920" y="1146832"/>
            <a:ext cx="1717040" cy="369332"/>
          </a:xfrm>
          <a:prstGeom prst="rect">
            <a:avLst/>
          </a:prstGeom>
          <a:noFill/>
        </p:spPr>
        <p:txBody>
          <a:bodyPr wrap="square" rtlCol="0">
            <a:spAutoFit/>
          </a:bodyPr>
          <a:lstStyle/>
          <a:p>
            <a:r>
              <a:rPr lang="en-US" dirty="0" smtClean="0"/>
              <a:t>DORIS beacon</a:t>
            </a:r>
            <a:endParaRPr lang="en-US" dirty="0"/>
          </a:p>
        </p:txBody>
      </p:sp>
      <p:cxnSp>
        <p:nvCxnSpPr>
          <p:cNvPr id="12" name="Straight Arrow Connector 11"/>
          <p:cNvCxnSpPr>
            <a:stCxn id="10" idx="2"/>
          </p:cNvCxnSpPr>
          <p:nvPr/>
        </p:nvCxnSpPr>
        <p:spPr>
          <a:xfrm>
            <a:off x="1234440" y="1516164"/>
            <a:ext cx="939800" cy="7019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760" y="2222293"/>
            <a:ext cx="6974840" cy="412985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3819" y="985315"/>
            <a:ext cx="5440680" cy="4080510"/>
          </a:xfrm>
          <a:prstGeom prst="rect">
            <a:avLst/>
          </a:prstGeom>
        </p:spPr>
      </p:pic>
      <p:pic>
        <p:nvPicPr>
          <p:cNvPr id="13"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
        <p:nvSpPr>
          <p:cNvPr id="3" name="Slide Number Placeholder 2"/>
          <p:cNvSpPr>
            <a:spLocks noGrp="1"/>
          </p:cNvSpPr>
          <p:nvPr>
            <p:ph type="sldNum" sz="quarter" idx="12"/>
          </p:nvPr>
        </p:nvSpPr>
        <p:spPr/>
        <p:txBody>
          <a:bodyPr/>
          <a:lstStyle/>
          <a:p>
            <a:fld id="{0C24A1EC-272A-4F3D-AA65-B6802BE8D963}" type="slidenum">
              <a:rPr lang="en-US" smtClean="0"/>
              <a:t>19</a:t>
            </a:fld>
            <a:endParaRPr lang="en-US"/>
          </a:p>
        </p:txBody>
      </p:sp>
    </p:spTree>
    <p:extLst>
      <p:ext uri="{BB962C8B-B14F-4D97-AF65-F5344CB8AC3E}">
        <p14:creationId xmlns:p14="http://schemas.microsoft.com/office/powerpoint/2010/main" val="1657572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3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1707"/>
          </a:xfrm>
        </p:spPr>
        <p:txBody>
          <a:bodyPr>
            <a:normAutofit fontScale="90000"/>
          </a:bodyPr>
          <a:lstStyle/>
          <a:p>
            <a:pPr algn="ctr"/>
            <a:r>
              <a:rPr lang="en-US" sz="3600" b="1" dirty="0" smtClean="0"/>
              <a:t>Goddard Geophysical and Astronomical Observatory (GGAO)</a:t>
            </a:r>
            <a:endParaRPr lang="en-US" sz="3600" b="1" dirty="0"/>
          </a:p>
        </p:txBody>
      </p:sp>
      <p:sp>
        <p:nvSpPr>
          <p:cNvPr id="5" name="Footer Placeholder 4"/>
          <p:cNvSpPr>
            <a:spLocks noGrp="1"/>
          </p:cNvSpPr>
          <p:nvPr>
            <p:ph type="ftr" sz="quarter" idx="11"/>
          </p:nvPr>
        </p:nvSpPr>
        <p:spPr/>
        <p:txBody>
          <a:bodyPr/>
          <a:lstStyle/>
          <a:p>
            <a:r>
              <a:rPr lang="en-US" smtClean="0"/>
              <a:t>ILRS Virtual World Tour 2020 - NASA's GGAO</a:t>
            </a:r>
            <a:endParaRPr lang="en-US"/>
          </a:p>
        </p:txBody>
      </p:sp>
      <p:sp>
        <p:nvSpPr>
          <p:cNvPr id="7" name="TextBox 6"/>
          <p:cNvSpPr txBox="1"/>
          <p:nvPr/>
        </p:nvSpPr>
        <p:spPr>
          <a:xfrm>
            <a:off x="9858785" y="5449946"/>
            <a:ext cx="960120" cy="646331"/>
          </a:xfrm>
          <a:prstGeom prst="rect">
            <a:avLst/>
          </a:prstGeom>
          <a:noFill/>
        </p:spPr>
        <p:txBody>
          <a:bodyPr wrap="square" rtlCol="0">
            <a:spAutoFit/>
          </a:bodyPr>
          <a:lstStyle/>
          <a:p>
            <a:r>
              <a:rPr lang="en-US" dirty="0" smtClean="0"/>
              <a:t>Google Earth</a:t>
            </a:r>
            <a:endParaRPr lang="en-US" dirty="0"/>
          </a:p>
        </p:txBody>
      </p:sp>
      <p:grpSp>
        <p:nvGrpSpPr>
          <p:cNvPr id="25" name="Group 24"/>
          <p:cNvGrpSpPr/>
          <p:nvPr/>
        </p:nvGrpSpPr>
        <p:grpSpPr>
          <a:xfrm>
            <a:off x="1597426" y="1146832"/>
            <a:ext cx="8184300" cy="4949445"/>
            <a:chOff x="1892066" y="1250808"/>
            <a:chExt cx="8184300" cy="4949445"/>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2066" y="1250808"/>
              <a:ext cx="8184300" cy="4949445"/>
            </a:xfrm>
            <a:prstGeom prst="rect">
              <a:avLst/>
            </a:prstGeom>
          </p:spPr>
        </p:pic>
        <p:cxnSp>
          <p:nvCxnSpPr>
            <p:cNvPr id="9" name="Straight Connector 8"/>
            <p:cNvCxnSpPr/>
            <p:nvPr/>
          </p:nvCxnSpPr>
          <p:spPr>
            <a:xfrm flipV="1">
              <a:off x="2621280" y="1250808"/>
              <a:ext cx="3535680" cy="108599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6156960" y="1250808"/>
              <a:ext cx="1595120" cy="27014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5476240" y="3525520"/>
              <a:ext cx="2275840" cy="42672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765040" y="3525520"/>
              <a:ext cx="711200" cy="13208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3434080" y="3870960"/>
              <a:ext cx="1330960" cy="97536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2636520" y="2336800"/>
              <a:ext cx="797560" cy="153416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3835" y="1094711"/>
            <a:ext cx="2762250" cy="2762250"/>
          </a:xfrm>
          <a:prstGeom prst="rect">
            <a:avLst/>
          </a:prstGeom>
        </p:spPr>
      </p:pic>
      <p:pic>
        <p:nvPicPr>
          <p:cNvPr id="4"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
        <p:nvSpPr>
          <p:cNvPr id="8" name="Slide Number Placeholder 7"/>
          <p:cNvSpPr>
            <a:spLocks noGrp="1"/>
          </p:cNvSpPr>
          <p:nvPr>
            <p:ph type="sldNum" sz="quarter" idx="12"/>
          </p:nvPr>
        </p:nvSpPr>
        <p:spPr/>
        <p:txBody>
          <a:bodyPr/>
          <a:lstStyle/>
          <a:p>
            <a:fld id="{0C24A1EC-272A-4F3D-AA65-B6802BE8D963}" type="slidenum">
              <a:rPr lang="en-US" smtClean="0"/>
              <a:t>2</a:t>
            </a:fld>
            <a:endParaRPr lang="en-US"/>
          </a:p>
        </p:txBody>
      </p:sp>
    </p:spTree>
    <p:extLst>
      <p:ext uri="{BB962C8B-B14F-4D97-AF65-F5344CB8AC3E}">
        <p14:creationId xmlns:p14="http://schemas.microsoft.com/office/powerpoint/2010/main" val="1062547879"/>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1707"/>
          </a:xfrm>
        </p:spPr>
        <p:txBody>
          <a:bodyPr>
            <a:normAutofit fontScale="90000"/>
          </a:bodyPr>
          <a:lstStyle/>
          <a:p>
            <a:pPr algn="ctr"/>
            <a:r>
              <a:rPr lang="en-US" sz="3600" b="1" dirty="0" smtClean="0"/>
              <a:t>Goddard Geophysical and Astronomical Observatory (GGAO)</a:t>
            </a:r>
            <a:endParaRPr lang="en-US" sz="3600" b="1" dirty="0"/>
          </a:p>
        </p:txBody>
      </p:sp>
      <p:sp>
        <p:nvSpPr>
          <p:cNvPr id="3" name="Content Placeholder 2"/>
          <p:cNvSpPr>
            <a:spLocks noGrp="1"/>
          </p:cNvSpPr>
          <p:nvPr>
            <p:ph idx="1"/>
          </p:nvPr>
        </p:nvSpPr>
        <p:spPr>
          <a:xfrm>
            <a:off x="838200" y="1146832"/>
            <a:ext cx="10515600" cy="4680586"/>
          </a:xfrm>
        </p:spPr>
        <p:txBody>
          <a:bodyPr>
            <a:normAutofit/>
          </a:bodyPr>
          <a:lstStyle/>
          <a:p>
            <a:r>
              <a:rPr lang="en-US" sz="2400" dirty="0" smtClean="0"/>
              <a:t>Located in the middle of the Beltsville Agricultural Research Center (part of the U.S. Department of Agriculture), the site is approximately 4.5 km from the Goddard main campus. GGAO is home to many Goddard optical / laser research activities.</a:t>
            </a:r>
            <a:endParaRPr lang="en-US" sz="24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9929" y="2283136"/>
            <a:ext cx="6810725" cy="4119774"/>
          </a:xfrm>
          <a:prstGeom prst="rect">
            <a:avLst/>
          </a:prstGeom>
        </p:spPr>
      </p:pic>
      <p:sp>
        <p:nvSpPr>
          <p:cNvPr id="8" name="Footer Placeholder 7"/>
          <p:cNvSpPr>
            <a:spLocks noGrp="1"/>
          </p:cNvSpPr>
          <p:nvPr>
            <p:ph type="ftr" sz="quarter" idx="11"/>
          </p:nvPr>
        </p:nvSpPr>
        <p:spPr/>
        <p:txBody>
          <a:bodyPr/>
          <a:lstStyle/>
          <a:p>
            <a:r>
              <a:rPr lang="en-US" smtClean="0"/>
              <a:t>ILRS Virtual World Tour 2020 - NASA's GGAO</a:t>
            </a:r>
            <a:endParaRPr lang="en-US"/>
          </a:p>
        </p:txBody>
      </p:sp>
      <p:sp>
        <p:nvSpPr>
          <p:cNvPr id="9" name="TextBox 8"/>
          <p:cNvSpPr txBox="1"/>
          <p:nvPr/>
        </p:nvSpPr>
        <p:spPr>
          <a:xfrm>
            <a:off x="9502140" y="5710019"/>
            <a:ext cx="960120" cy="646331"/>
          </a:xfrm>
          <a:prstGeom prst="rect">
            <a:avLst/>
          </a:prstGeom>
          <a:noFill/>
        </p:spPr>
        <p:txBody>
          <a:bodyPr wrap="square" rtlCol="0">
            <a:spAutoFit/>
          </a:bodyPr>
          <a:lstStyle/>
          <a:p>
            <a:r>
              <a:rPr lang="en-US" dirty="0" smtClean="0"/>
              <a:t>Google Earth</a:t>
            </a:r>
            <a:endParaRPr lang="en-US" dirty="0"/>
          </a:p>
        </p:txBody>
      </p:sp>
      <p:pic>
        <p:nvPicPr>
          <p:cNvPr id="6"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
        <p:nvSpPr>
          <p:cNvPr id="4" name="Slide Number Placeholder 3"/>
          <p:cNvSpPr>
            <a:spLocks noGrp="1"/>
          </p:cNvSpPr>
          <p:nvPr>
            <p:ph type="sldNum" sz="quarter" idx="12"/>
          </p:nvPr>
        </p:nvSpPr>
        <p:spPr/>
        <p:txBody>
          <a:bodyPr/>
          <a:lstStyle/>
          <a:p>
            <a:fld id="{0C24A1EC-272A-4F3D-AA65-B6802BE8D963}" type="slidenum">
              <a:rPr lang="en-US" smtClean="0"/>
              <a:t>3</a:t>
            </a:fld>
            <a:endParaRPr lang="en-US"/>
          </a:p>
        </p:txBody>
      </p:sp>
    </p:spTree>
    <p:extLst>
      <p:ext uri="{BB962C8B-B14F-4D97-AF65-F5344CB8AC3E}">
        <p14:creationId xmlns:p14="http://schemas.microsoft.com/office/powerpoint/2010/main" val="684701981"/>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2154"/>
            <a:ext cx="12192000" cy="946422"/>
          </a:xfrm>
        </p:spPr>
        <p:txBody>
          <a:bodyPr>
            <a:noAutofit/>
          </a:bodyPr>
          <a:lstStyle/>
          <a:p>
            <a:pPr algn="ctr"/>
            <a:r>
              <a:rPr lang="en-US" sz="3600" b="1" dirty="0" smtClean="0"/>
              <a:t>NASA’s Space Geodesy Project (SGP) – Stephen Merkowitz</a:t>
            </a:r>
            <a:endParaRPr lang="en-US" sz="3600" b="1" dirty="0"/>
          </a:p>
        </p:txBody>
      </p:sp>
      <p:sp>
        <p:nvSpPr>
          <p:cNvPr id="3" name="Content Placeholder 2"/>
          <p:cNvSpPr>
            <a:spLocks noGrp="1"/>
          </p:cNvSpPr>
          <p:nvPr>
            <p:ph idx="1"/>
          </p:nvPr>
        </p:nvSpPr>
        <p:spPr>
          <a:xfrm>
            <a:off x="838200" y="1494263"/>
            <a:ext cx="10515600" cy="4682700"/>
          </a:xfrm>
        </p:spPr>
        <p:txBody>
          <a:bodyPr>
            <a:normAutofit fontScale="92500" lnSpcReduction="20000"/>
          </a:bodyPr>
          <a:lstStyle/>
          <a:p>
            <a:r>
              <a:rPr lang="en-US" dirty="0" smtClean="0"/>
              <a:t> </a:t>
            </a:r>
            <a:r>
              <a:rPr lang="en-US" sz="3900" dirty="0" smtClean="0"/>
              <a:t>All four geodetic techniques are located at GGAO:</a:t>
            </a:r>
            <a:endParaRPr lang="en-US" sz="3900" dirty="0"/>
          </a:p>
          <a:p>
            <a:pPr lvl="1">
              <a:buFont typeface="Courier New" panose="02070309020205020404" pitchFamily="49" charset="0"/>
              <a:buChar char="o"/>
            </a:pPr>
            <a:r>
              <a:rPr lang="en-US" sz="3500" dirty="0" smtClean="0"/>
              <a:t>Satellite Laser Ranging (SLR)</a:t>
            </a:r>
          </a:p>
          <a:p>
            <a:pPr lvl="1">
              <a:buFont typeface="Courier New" panose="02070309020205020404" pitchFamily="49" charset="0"/>
              <a:buChar char="o"/>
            </a:pPr>
            <a:r>
              <a:rPr lang="en-US" sz="3500" dirty="0" smtClean="0"/>
              <a:t>Very Long Baseline Interferometry (VLBI)</a:t>
            </a:r>
          </a:p>
          <a:p>
            <a:pPr lvl="1">
              <a:buFont typeface="Courier New" panose="02070309020205020404" pitchFamily="49" charset="0"/>
              <a:buChar char="o"/>
            </a:pPr>
            <a:r>
              <a:rPr lang="en-US" sz="3500" dirty="0" smtClean="0"/>
              <a:t>Global Navigational Satellite System (GNSS)</a:t>
            </a:r>
          </a:p>
          <a:p>
            <a:pPr lvl="1">
              <a:buFont typeface="Courier New" panose="02070309020205020404" pitchFamily="49" charset="0"/>
              <a:buChar char="o"/>
            </a:pPr>
            <a:r>
              <a:rPr lang="en-US" sz="3500" dirty="0"/>
              <a:t>Doppler </a:t>
            </a:r>
            <a:r>
              <a:rPr lang="en-US" sz="3500" dirty="0" err="1"/>
              <a:t>Orbitography</a:t>
            </a:r>
            <a:r>
              <a:rPr lang="en-US" sz="3500" dirty="0"/>
              <a:t> and </a:t>
            </a:r>
            <a:r>
              <a:rPr lang="en-US" sz="3500" dirty="0" err="1"/>
              <a:t>Radiopositioning</a:t>
            </a:r>
            <a:r>
              <a:rPr lang="en-US" sz="3500" dirty="0"/>
              <a:t> Integrated by </a:t>
            </a:r>
            <a:r>
              <a:rPr lang="en-US" sz="3500" dirty="0" smtClean="0"/>
              <a:t>Satellite (DORIS)</a:t>
            </a:r>
            <a:endParaRPr lang="en-US" sz="3500" dirty="0"/>
          </a:p>
          <a:p>
            <a:pPr lvl="1">
              <a:buFont typeface="Courier New" panose="02070309020205020404" pitchFamily="49" charset="0"/>
              <a:buChar char="o"/>
            </a:pPr>
            <a:endParaRPr lang="en-US" sz="2600" dirty="0" smtClean="0"/>
          </a:p>
          <a:p>
            <a:pPr marL="0" indent="0">
              <a:buNone/>
            </a:pPr>
            <a:r>
              <a:rPr lang="en-US" sz="3000" i="1" dirty="0" smtClean="0"/>
              <a:t>More details on all of these in other parts of the GGAO virtual tour</a:t>
            </a:r>
          </a:p>
          <a:p>
            <a:pPr marL="0" indent="0">
              <a:buNone/>
            </a:pPr>
            <a:endParaRPr lang="en-US" sz="3000" dirty="0"/>
          </a:p>
          <a:p>
            <a:r>
              <a:rPr lang="en-US" sz="3000" dirty="0" smtClean="0"/>
              <a:t>There are many other experiments and activity going on at GGAO.  The following slides will discuss some of these.</a:t>
            </a:r>
            <a:endParaRPr lang="en-US" sz="3000" dirty="0"/>
          </a:p>
        </p:txBody>
      </p:sp>
      <p:sp>
        <p:nvSpPr>
          <p:cNvPr id="4" name="Footer Placeholder 3"/>
          <p:cNvSpPr>
            <a:spLocks noGrp="1"/>
          </p:cNvSpPr>
          <p:nvPr>
            <p:ph type="ftr" sz="quarter" idx="11"/>
          </p:nvPr>
        </p:nvSpPr>
        <p:spPr/>
        <p:txBody>
          <a:bodyPr/>
          <a:lstStyle/>
          <a:p>
            <a:r>
              <a:rPr lang="en-US" smtClean="0"/>
              <a:t>ILRS Virtual World Tour 2020 - NASA's GGAO</a:t>
            </a:r>
            <a:endParaRPr lang="en-US"/>
          </a:p>
        </p:txBody>
      </p:sp>
      <p:pic>
        <p:nvPicPr>
          <p:cNvPr id="6"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
        <p:nvSpPr>
          <p:cNvPr id="5" name="Slide Number Placeholder 4"/>
          <p:cNvSpPr>
            <a:spLocks noGrp="1"/>
          </p:cNvSpPr>
          <p:nvPr>
            <p:ph type="sldNum" sz="quarter" idx="12"/>
          </p:nvPr>
        </p:nvSpPr>
        <p:spPr/>
        <p:txBody>
          <a:bodyPr/>
          <a:lstStyle/>
          <a:p>
            <a:fld id="{0C24A1EC-272A-4F3D-AA65-B6802BE8D963}" type="slidenum">
              <a:rPr lang="en-US" smtClean="0"/>
              <a:t>4</a:t>
            </a:fld>
            <a:endParaRPr lang="en-US" dirty="0"/>
          </a:p>
        </p:txBody>
      </p:sp>
    </p:spTree>
    <p:extLst>
      <p:ext uri="{BB962C8B-B14F-4D97-AF65-F5344CB8AC3E}">
        <p14:creationId xmlns:p14="http://schemas.microsoft.com/office/powerpoint/2010/main" val="2949578708"/>
      </p:ext>
    </p:extLst>
  </p:cSld>
  <p:clrMapOvr>
    <a:masterClrMapping/>
  </p:clrMapOvr>
  <mc:AlternateContent xmlns:mc="http://schemas.openxmlformats.org/markup-compatibility/2006" xmlns:p14="http://schemas.microsoft.com/office/powerpoint/2010/main">
    <mc:Choice Requires="p14">
      <p:transition spd="slow" p14:dur="2000" advClick="0" advTm="1300"/>
    </mc:Choice>
    <mc:Fallback xmlns="">
      <p:transition spd="slow" advClick="0" advTm="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7"/>
          <p:cNvSpPr txBox="1">
            <a:spLocks noChangeArrowheads="1"/>
          </p:cNvSpPr>
          <p:nvPr/>
        </p:nvSpPr>
        <p:spPr bwMode="auto">
          <a:xfrm>
            <a:off x="1315842" y="158859"/>
            <a:ext cx="9340092" cy="830997"/>
          </a:xfrm>
          <a:prstGeom prst="rect">
            <a:avLst/>
          </a:prstGeom>
          <a:noFill/>
          <a:ln w="9525">
            <a:noFill/>
            <a:miter lim="800000"/>
            <a:headEnd/>
            <a:tailEnd/>
          </a:ln>
        </p:spPr>
        <p:txBody>
          <a:bodyPr wrap="square">
            <a:spAutoFit/>
          </a:bodyPr>
          <a:lstStyle/>
          <a:p>
            <a:pPr algn="ctr"/>
            <a:r>
              <a:rPr lang="en-US" sz="2400" b="1" dirty="0">
                <a:latin typeface="Arial"/>
                <a:ea typeface="Calibri" pitchFamily="34" charset="0"/>
                <a:cs typeface="Arial"/>
              </a:rPr>
              <a:t>Satellite Laser Ranging (SLR) </a:t>
            </a:r>
            <a:r>
              <a:rPr lang="en-US" sz="2400" b="1" dirty="0" smtClean="0">
                <a:latin typeface="Arial"/>
                <a:ea typeface="Calibri" pitchFamily="34" charset="0"/>
                <a:cs typeface="Arial"/>
              </a:rPr>
              <a:t>at the </a:t>
            </a:r>
            <a:endParaRPr lang="en-US" sz="2400" b="1" dirty="0">
              <a:latin typeface="Arial"/>
              <a:ea typeface="Calibri" pitchFamily="34" charset="0"/>
              <a:cs typeface="Arial"/>
            </a:endParaRPr>
          </a:p>
          <a:p>
            <a:pPr algn="ctr"/>
            <a:r>
              <a:rPr lang="en-US" sz="2400" b="1" dirty="0" smtClean="0">
                <a:latin typeface="Arial"/>
                <a:ea typeface="Calibri" pitchFamily="34" charset="0"/>
                <a:cs typeface="Arial"/>
              </a:rPr>
              <a:t>Goddard </a:t>
            </a:r>
            <a:r>
              <a:rPr lang="en-US" sz="2400" b="1" dirty="0">
                <a:latin typeface="Arial"/>
                <a:ea typeface="Calibri" pitchFamily="34" charset="0"/>
                <a:cs typeface="Arial"/>
              </a:rPr>
              <a:t>Geophysical and </a:t>
            </a:r>
            <a:r>
              <a:rPr lang="en-US" sz="2400" b="1" dirty="0" smtClean="0">
                <a:latin typeface="Arial"/>
                <a:ea typeface="Calibri" pitchFamily="34" charset="0"/>
                <a:cs typeface="Arial"/>
              </a:rPr>
              <a:t>Astronomical </a:t>
            </a:r>
            <a:r>
              <a:rPr lang="en-US" sz="2400" b="1" dirty="0">
                <a:latin typeface="Arial"/>
                <a:ea typeface="Calibri" pitchFamily="34" charset="0"/>
                <a:cs typeface="Arial"/>
              </a:rPr>
              <a:t>Observatory (GGAO)</a:t>
            </a:r>
          </a:p>
        </p:txBody>
      </p:sp>
      <p:sp>
        <p:nvSpPr>
          <p:cNvPr id="32772" name="Text Box 8"/>
          <p:cNvSpPr txBox="1">
            <a:spLocks noChangeArrowheads="1"/>
          </p:cNvSpPr>
          <p:nvPr/>
        </p:nvSpPr>
        <p:spPr bwMode="auto">
          <a:xfrm>
            <a:off x="752703" y="1142999"/>
            <a:ext cx="6170341" cy="3901068"/>
          </a:xfrm>
          <a:prstGeom prst="rect">
            <a:avLst/>
          </a:prstGeom>
          <a:noFill/>
          <a:ln w="9525">
            <a:noFill/>
            <a:miter lim="800000"/>
            <a:headEnd/>
            <a:tailEnd/>
          </a:ln>
        </p:spPr>
        <p:txBody>
          <a:bodyPr wrap="square">
            <a:spAutoFit/>
          </a:bodyPr>
          <a:lstStyle/>
          <a:p>
            <a:pPr marL="231775" indent="-231775">
              <a:spcAft>
                <a:spcPts val="300"/>
              </a:spcAft>
              <a:buFont typeface="Wingdings" pitchFamily="2" charset="2"/>
              <a:buChar char=""/>
            </a:pPr>
            <a:r>
              <a:rPr lang="en-US" sz="2400" dirty="0">
                <a:latin typeface="Arial"/>
                <a:cs typeface="Arial"/>
                <a:sym typeface="Wingdings" pitchFamily="2" charset="2"/>
              </a:rPr>
              <a:t>The first ground station to detect laser </a:t>
            </a:r>
            <a:br>
              <a:rPr lang="en-US" sz="2400" dirty="0">
                <a:latin typeface="Arial"/>
                <a:cs typeface="Arial"/>
                <a:sym typeface="Wingdings" pitchFamily="2" charset="2"/>
              </a:rPr>
            </a:br>
            <a:r>
              <a:rPr lang="en-US" sz="2400" dirty="0">
                <a:latin typeface="Arial"/>
                <a:cs typeface="Arial"/>
                <a:sym typeface="Wingdings" pitchFamily="2" charset="2"/>
              </a:rPr>
              <a:t>light reflected by satellites (1964) </a:t>
            </a:r>
          </a:p>
          <a:p>
            <a:pPr marL="231775" indent="-231775">
              <a:spcAft>
                <a:spcPts val="300"/>
              </a:spcAft>
              <a:buFont typeface="Wingdings" pitchFamily="2" charset="2"/>
              <a:buChar char=""/>
            </a:pPr>
            <a:r>
              <a:rPr lang="en-US" sz="2400" dirty="0">
                <a:latin typeface="Arial"/>
                <a:cs typeface="Arial"/>
                <a:sym typeface="Wingdings" pitchFamily="2" charset="2"/>
              </a:rPr>
              <a:t>A unique observatory with</a:t>
            </a:r>
            <a:r>
              <a:rPr lang="en-US" sz="2400" dirty="0">
                <a:latin typeface="Arial"/>
                <a:cs typeface="Arial"/>
              </a:rPr>
              <a:t> four geodetic measurement techniques at one location − </a:t>
            </a:r>
            <a:r>
              <a:rPr lang="en-US" sz="2400" dirty="0">
                <a:latin typeface="Arial"/>
                <a:cs typeface="Arial"/>
                <a:sym typeface="Wingdings" pitchFamily="2" charset="2"/>
              </a:rPr>
              <a:t>SLR, VLBI, GNSS, DORIS</a:t>
            </a:r>
          </a:p>
          <a:p>
            <a:pPr marL="231775" indent="-231775">
              <a:spcAft>
                <a:spcPts val="300"/>
              </a:spcAft>
              <a:buFont typeface="Wingdings" pitchFamily="2" charset="2"/>
              <a:buChar char=""/>
            </a:pPr>
            <a:r>
              <a:rPr lang="en-US" sz="2400" dirty="0">
                <a:latin typeface="Arial"/>
                <a:cs typeface="Arial"/>
                <a:sym typeface="Wingdings" pitchFamily="2" charset="2"/>
              </a:rPr>
              <a:t>Site of NASA SLR technique and system developments</a:t>
            </a:r>
          </a:p>
          <a:p>
            <a:pPr marL="231775" indent="-231775">
              <a:spcAft>
                <a:spcPts val="300"/>
              </a:spcAft>
              <a:buFont typeface="Wingdings" pitchFamily="2" charset="2"/>
              <a:buChar char=""/>
            </a:pPr>
            <a:r>
              <a:rPr lang="en-US" sz="2400" dirty="0">
                <a:latin typeface="Arial"/>
                <a:cs typeface="Arial"/>
                <a:sym typeface="Wingdings" pitchFamily="2" charset="2"/>
              </a:rPr>
              <a:t>Site of the first planetary laser ranging/communications to MESSENGER, MGS, and LRO</a:t>
            </a:r>
          </a:p>
        </p:txBody>
      </p:sp>
      <p:pic>
        <p:nvPicPr>
          <p:cNvPr id="2" name="Picture 1" descr="ggao_panorama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0166" y="5111418"/>
            <a:ext cx="8368453" cy="1219200"/>
          </a:xfrm>
          <a:prstGeom prst="rect">
            <a:avLst/>
          </a:prstGeom>
        </p:spPr>
      </p:pic>
      <p:pic>
        <p:nvPicPr>
          <p:cNvPr id="7" name="Picture 6"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5233" y="1026518"/>
            <a:ext cx="4059833" cy="2294689"/>
          </a:xfrm>
          <a:prstGeom prst="rect">
            <a:avLst/>
          </a:prstGeom>
        </p:spPr>
      </p:pic>
      <p:pic>
        <p:nvPicPr>
          <p:cNvPr id="13" name="Picture 4" descr="48inch_with_las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7045233" y="3438727"/>
            <a:ext cx="2522051" cy="1575262"/>
          </a:xfrm>
          <a:prstGeom prst="rect">
            <a:avLst/>
          </a:prstGeom>
        </p:spPr>
      </p:pic>
      <p:pic>
        <p:nvPicPr>
          <p:cNvPr id="8" name="Picture 7" descr="slr2000.gi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7776" y="3594441"/>
            <a:ext cx="1447290" cy="1300944"/>
          </a:xfrm>
          <a:prstGeom prst="rect">
            <a:avLst/>
          </a:prstGeom>
        </p:spPr>
      </p:pic>
      <p:sp>
        <p:nvSpPr>
          <p:cNvPr id="9" name="TextBox 8"/>
          <p:cNvSpPr txBox="1"/>
          <p:nvPr/>
        </p:nvSpPr>
        <p:spPr>
          <a:xfrm>
            <a:off x="7045233" y="3446765"/>
            <a:ext cx="1646605" cy="276999"/>
          </a:xfrm>
          <a:prstGeom prst="rect">
            <a:avLst/>
          </a:prstGeom>
          <a:noFill/>
        </p:spPr>
        <p:txBody>
          <a:bodyPr wrap="none" rtlCol="0">
            <a:spAutoFit/>
          </a:bodyPr>
          <a:lstStyle/>
          <a:p>
            <a:r>
              <a:rPr lang="en-US" sz="1200" dirty="0">
                <a:solidFill>
                  <a:schemeClr val="bg1"/>
                </a:solidFill>
              </a:rPr>
              <a:t>1.2-m telescope facility</a:t>
            </a:r>
          </a:p>
        </p:txBody>
      </p:sp>
      <p:sp>
        <p:nvSpPr>
          <p:cNvPr id="16" name="TextBox 15"/>
          <p:cNvSpPr txBox="1"/>
          <p:nvPr/>
        </p:nvSpPr>
        <p:spPr>
          <a:xfrm>
            <a:off x="9567284" y="4240675"/>
            <a:ext cx="607859" cy="276999"/>
          </a:xfrm>
          <a:prstGeom prst="rect">
            <a:avLst/>
          </a:prstGeom>
          <a:noFill/>
        </p:spPr>
        <p:txBody>
          <a:bodyPr wrap="none" rtlCol="0">
            <a:spAutoFit/>
          </a:bodyPr>
          <a:lstStyle/>
          <a:p>
            <a:r>
              <a:rPr lang="en-US" sz="1200" dirty="0">
                <a:solidFill>
                  <a:schemeClr val="bg1"/>
                </a:solidFill>
              </a:rPr>
              <a:t>NGSLR</a:t>
            </a:r>
          </a:p>
        </p:txBody>
      </p:sp>
      <p:sp>
        <p:nvSpPr>
          <p:cNvPr id="11" name="Footer Placeholder 10"/>
          <p:cNvSpPr>
            <a:spLocks noGrp="1"/>
          </p:cNvSpPr>
          <p:nvPr>
            <p:ph type="ftr" sz="quarter" idx="11"/>
          </p:nvPr>
        </p:nvSpPr>
        <p:spPr/>
        <p:txBody>
          <a:bodyPr/>
          <a:lstStyle/>
          <a:p>
            <a:r>
              <a:rPr lang="en-US" smtClean="0"/>
              <a:t>ILRS Virtual World Tour 2020 - NASA's GGAO</a:t>
            </a:r>
            <a:endParaRPr lang="en-US"/>
          </a:p>
        </p:txBody>
      </p:sp>
      <p:sp>
        <p:nvSpPr>
          <p:cNvPr id="12" name="Slide Number Placeholder 11"/>
          <p:cNvSpPr>
            <a:spLocks noGrp="1"/>
          </p:cNvSpPr>
          <p:nvPr>
            <p:ph type="sldNum" sz="quarter" idx="12"/>
          </p:nvPr>
        </p:nvSpPr>
        <p:spPr/>
        <p:txBody>
          <a:bodyPr/>
          <a:lstStyle/>
          <a:p>
            <a:fld id="{0C24A1EC-272A-4F3D-AA65-B6802BE8D963}" type="slidenum">
              <a:rPr lang="en-US" smtClean="0"/>
              <a:t>5</a:t>
            </a:fld>
            <a:endParaRPr lang="en-US"/>
          </a:p>
        </p:txBody>
      </p:sp>
      <p:pic>
        <p:nvPicPr>
          <p:cNvPr id="3" name="Slide 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696751582"/>
      </p:ext>
    </p:extLst>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1707"/>
          </a:xfrm>
        </p:spPr>
        <p:txBody>
          <a:bodyPr>
            <a:noAutofit/>
          </a:bodyPr>
          <a:lstStyle/>
          <a:p>
            <a:pPr algn="ctr"/>
            <a:r>
              <a:rPr lang="en-US" sz="2800" b="1" dirty="0" smtClean="0"/>
              <a:t>Space Geodesy Satellite Laser Ranging (SGSLR) Systems – </a:t>
            </a:r>
            <a:br>
              <a:rPr lang="en-US" sz="2800" b="1" dirty="0" smtClean="0"/>
            </a:br>
            <a:r>
              <a:rPr lang="en-US" sz="2800" b="1" dirty="0" smtClean="0"/>
              <a:t>Jan McGarry &amp; Evan Hoffman</a:t>
            </a:r>
            <a:endParaRPr lang="en-US" sz="2800" b="1" dirty="0"/>
          </a:p>
        </p:txBody>
      </p:sp>
      <p:sp>
        <p:nvSpPr>
          <p:cNvPr id="3" name="Content Placeholder 2"/>
          <p:cNvSpPr>
            <a:spLocks noGrp="1"/>
          </p:cNvSpPr>
          <p:nvPr>
            <p:ph idx="1"/>
          </p:nvPr>
        </p:nvSpPr>
        <p:spPr>
          <a:xfrm>
            <a:off x="838200" y="1361440"/>
            <a:ext cx="10515600" cy="4680586"/>
          </a:xfrm>
        </p:spPr>
        <p:txBody>
          <a:bodyPr/>
          <a:lstStyle/>
          <a:p>
            <a:r>
              <a:rPr lang="en-US" dirty="0"/>
              <a:t>NASA’s next generation satellite laser ranging </a:t>
            </a:r>
            <a:r>
              <a:rPr lang="en-US" dirty="0" smtClean="0"/>
              <a:t>stations (SGSLR) are </a:t>
            </a:r>
            <a:r>
              <a:rPr lang="en-US" dirty="0"/>
              <a:t>being </a:t>
            </a:r>
            <a:r>
              <a:rPr lang="en-US" dirty="0" smtClean="0"/>
              <a:t>developed, built and tested at GGAO.  These systems will replace and augment </a:t>
            </a:r>
            <a:r>
              <a:rPr lang="en-US" dirty="0"/>
              <a:t>the SLR stations in NASA’s </a:t>
            </a:r>
            <a:r>
              <a:rPr lang="en-US" dirty="0" smtClean="0"/>
              <a:t>legacy </a:t>
            </a:r>
            <a:r>
              <a:rPr lang="en-US" dirty="0"/>
              <a:t>SLR </a:t>
            </a:r>
            <a:r>
              <a:rPr lang="en-US" dirty="0" smtClean="0"/>
              <a:t>network.</a:t>
            </a:r>
            <a:endParaRPr lang="en-US" dirty="0"/>
          </a:p>
        </p:txBody>
      </p:sp>
      <p:pic>
        <p:nvPicPr>
          <p:cNvPr id="4" name="Picture 3"/>
          <p:cNvPicPr>
            <a:picLocks noChangeAspect="1"/>
          </p:cNvPicPr>
          <p:nvPr/>
        </p:nvPicPr>
        <p:blipFill>
          <a:blip r:embed="rId4"/>
          <a:stretch>
            <a:fillRect/>
          </a:stretch>
        </p:blipFill>
        <p:spPr>
          <a:xfrm>
            <a:off x="1875990" y="2653125"/>
            <a:ext cx="3407210" cy="395307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3185" y="2671336"/>
            <a:ext cx="4462509" cy="3685014"/>
          </a:xfrm>
          <a:prstGeom prst="rect">
            <a:avLst/>
          </a:prstGeom>
          <a:ln>
            <a:noFill/>
          </a:ln>
        </p:spPr>
      </p:pic>
      <p:sp>
        <p:nvSpPr>
          <p:cNvPr id="6" name="Footer Placeholder 5"/>
          <p:cNvSpPr>
            <a:spLocks noGrp="1"/>
          </p:cNvSpPr>
          <p:nvPr>
            <p:ph type="ftr" sz="quarter" idx="11"/>
          </p:nvPr>
        </p:nvSpPr>
        <p:spPr/>
        <p:txBody>
          <a:bodyPr/>
          <a:lstStyle/>
          <a:p>
            <a:r>
              <a:rPr lang="en-US" smtClean="0"/>
              <a:t>ILRS Virtual World Tour 2020 - NASA's GGAO</a:t>
            </a:r>
            <a:endParaRPr lang="en-US"/>
          </a:p>
        </p:txBody>
      </p:sp>
      <p:pic>
        <p:nvPicPr>
          <p:cNvPr id="9"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
        <p:nvSpPr>
          <p:cNvPr id="7" name="Slide Number Placeholder 6"/>
          <p:cNvSpPr>
            <a:spLocks noGrp="1"/>
          </p:cNvSpPr>
          <p:nvPr>
            <p:ph type="sldNum" sz="quarter" idx="12"/>
          </p:nvPr>
        </p:nvSpPr>
        <p:spPr/>
        <p:txBody>
          <a:bodyPr/>
          <a:lstStyle/>
          <a:p>
            <a:fld id="{0C24A1EC-272A-4F3D-AA65-B6802BE8D963}" type="slidenum">
              <a:rPr lang="en-US" smtClean="0"/>
              <a:t>6</a:t>
            </a:fld>
            <a:endParaRPr lang="en-US"/>
          </a:p>
        </p:txBody>
      </p:sp>
    </p:spTree>
    <p:extLst>
      <p:ext uri="{BB962C8B-B14F-4D97-AF65-F5344CB8AC3E}">
        <p14:creationId xmlns:p14="http://schemas.microsoft.com/office/powerpoint/2010/main" val="1378221707"/>
      </p:ext>
    </p:extLst>
  </p:cSld>
  <p:clrMapOvr>
    <a:masterClrMapping/>
  </p:clrMapOvr>
  <mc:AlternateContent xmlns:mc="http://schemas.openxmlformats.org/markup-compatibility/2006">
    <mc:Choice xmlns:p14="http://schemas.microsoft.com/office/powerpoint/2010/main" Requires="p14">
      <p:transition spd="slow" p14:dur="2000" advClick="0" advTm="23000"/>
    </mc:Choice>
    <mc:Fallback>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6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1707"/>
          </a:xfrm>
        </p:spPr>
        <p:txBody>
          <a:bodyPr>
            <a:normAutofit/>
          </a:bodyPr>
          <a:lstStyle/>
          <a:p>
            <a:pPr algn="ctr"/>
            <a:r>
              <a:rPr lang="en-US" sz="3200" b="1" dirty="0" smtClean="0"/>
              <a:t>NGSLR: Prototype for the SGSLR system – Jan McGarry</a:t>
            </a:r>
            <a:endParaRPr lang="en-US" sz="3200" b="1" dirty="0"/>
          </a:p>
        </p:txBody>
      </p:sp>
      <p:sp>
        <p:nvSpPr>
          <p:cNvPr id="3" name="Content Placeholder 2"/>
          <p:cNvSpPr>
            <a:spLocks noGrp="1"/>
          </p:cNvSpPr>
          <p:nvPr>
            <p:ph idx="1"/>
          </p:nvPr>
        </p:nvSpPr>
        <p:spPr>
          <a:xfrm>
            <a:off x="838200" y="1146832"/>
            <a:ext cx="10515600" cy="4680586"/>
          </a:xfrm>
        </p:spPr>
        <p:txBody>
          <a:bodyPr/>
          <a:lstStyle/>
          <a:p>
            <a:r>
              <a:rPr lang="en-US" dirty="0" smtClean="0"/>
              <a:t>NGSLR was developed as a prototype for the SGSLR systems that are now being produced.</a:t>
            </a:r>
          </a:p>
          <a:p>
            <a:r>
              <a:rPr lang="en-US" dirty="0" smtClean="0"/>
              <a:t>It also was one of 10 ILRS stations performing operational one-way laser ranging to the Lunar Orbiter Laser Altimeter (LOLA) onboard the Lunar Reconnaissance Orbiter (LRO) from 2009 to 2014.</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400" y="3430117"/>
            <a:ext cx="4551680" cy="2794000"/>
          </a:xfrm>
          <a:prstGeom prst="rect">
            <a:avLst/>
          </a:prstGeom>
          <a:ln>
            <a:noFill/>
          </a:ln>
        </p:spPr>
      </p:pic>
      <p:sp>
        <p:nvSpPr>
          <p:cNvPr id="7" name="Footer Placeholder 6"/>
          <p:cNvSpPr>
            <a:spLocks noGrp="1"/>
          </p:cNvSpPr>
          <p:nvPr>
            <p:ph type="ftr" sz="quarter" idx="11"/>
          </p:nvPr>
        </p:nvSpPr>
        <p:spPr/>
        <p:txBody>
          <a:bodyPr/>
          <a:lstStyle/>
          <a:p>
            <a:r>
              <a:rPr lang="en-US" smtClean="0"/>
              <a:t>ILRS Virtual World Tour 2020 - NASA's GGAO</a:t>
            </a:r>
            <a:endParaRPr lang="en-US"/>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1183" y="3436503"/>
            <a:ext cx="4180114" cy="2787614"/>
          </a:xfrm>
          <a:prstGeom prst="rect">
            <a:avLst/>
          </a:prstGeom>
        </p:spPr>
      </p:pic>
      <p:pic>
        <p:nvPicPr>
          <p:cNvPr id="6"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
        <p:nvSpPr>
          <p:cNvPr id="8" name="Slide Number Placeholder 7"/>
          <p:cNvSpPr>
            <a:spLocks noGrp="1"/>
          </p:cNvSpPr>
          <p:nvPr>
            <p:ph type="sldNum" sz="quarter" idx="12"/>
          </p:nvPr>
        </p:nvSpPr>
        <p:spPr/>
        <p:txBody>
          <a:bodyPr/>
          <a:lstStyle/>
          <a:p>
            <a:fld id="{0C24A1EC-272A-4F3D-AA65-B6802BE8D963}" type="slidenum">
              <a:rPr lang="en-US" smtClean="0"/>
              <a:t>7</a:t>
            </a:fld>
            <a:endParaRPr lang="en-US"/>
          </a:p>
        </p:txBody>
      </p:sp>
    </p:spTree>
    <p:extLst>
      <p:ext uri="{BB962C8B-B14F-4D97-AF65-F5344CB8AC3E}">
        <p14:creationId xmlns:p14="http://schemas.microsoft.com/office/powerpoint/2010/main" val="3120704773"/>
      </p:ext>
    </p:extLst>
  </p:cSld>
  <p:clrMapOvr>
    <a:masterClrMapping/>
  </p:clrMapOvr>
  <mc:AlternateContent xmlns:mc="http://schemas.openxmlformats.org/markup-compatibility/2006" xmlns:p14="http://schemas.microsoft.com/office/powerpoint/2010/main">
    <mc:Choice Requires="p14">
      <p:transition spd="slow" p14:dur="2000" advClick="0" advTm="27000"/>
    </mc:Choice>
    <mc:Fallback xmlns="">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4"/>
          <p:cNvSpPr>
            <a:spLocks noChangeArrowheads="1"/>
          </p:cNvSpPr>
          <p:nvPr/>
        </p:nvSpPr>
        <p:spPr bwMode="auto">
          <a:xfrm>
            <a:off x="0" y="211832"/>
            <a:ext cx="12192000" cy="859823"/>
          </a:xfrm>
          <a:prstGeom prst="rect">
            <a:avLst/>
          </a:prstGeom>
          <a:noFill/>
          <a:ln w="9525">
            <a:noFill/>
            <a:miter lim="800000"/>
            <a:headEnd/>
            <a:tailEnd/>
          </a:ln>
        </p:spPr>
        <p:txBody>
          <a:bodyPr anchor="ctr">
            <a:prstTxWarp prst="textNoShape">
              <a:avLst/>
            </a:prstTxWarp>
          </a:bodyPr>
          <a:lstStyle/>
          <a:p>
            <a:pPr algn="ctr" eaLnBrk="1" hangingPunct="1">
              <a:lnSpc>
                <a:spcPct val="80000"/>
              </a:lnSpc>
            </a:pPr>
            <a:r>
              <a:rPr lang="en-US" sz="3200" dirty="0">
                <a:latin typeface="Arial"/>
                <a:cs typeface="Arial"/>
              </a:rPr>
              <a:t>Lunar Reconnaissance Orbiter (LRO) </a:t>
            </a:r>
            <a:endParaRPr lang="en-US" sz="3200" dirty="0" smtClean="0">
              <a:latin typeface="Arial"/>
              <a:cs typeface="Arial"/>
            </a:endParaRPr>
          </a:p>
          <a:p>
            <a:pPr algn="ctr" eaLnBrk="1" hangingPunct="1">
              <a:lnSpc>
                <a:spcPct val="80000"/>
              </a:lnSpc>
            </a:pPr>
            <a:r>
              <a:rPr lang="en-US" sz="3200" dirty="0" smtClean="0">
                <a:latin typeface="Arial"/>
                <a:cs typeface="Arial"/>
              </a:rPr>
              <a:t>Laser </a:t>
            </a:r>
            <a:r>
              <a:rPr lang="en-US" sz="3200" dirty="0">
                <a:latin typeface="Arial"/>
                <a:cs typeface="Arial"/>
              </a:rPr>
              <a:t>Ranging (LR) </a:t>
            </a:r>
            <a:r>
              <a:rPr lang="en-US" sz="3200" dirty="0" smtClean="0">
                <a:latin typeface="Arial"/>
                <a:cs typeface="Arial"/>
              </a:rPr>
              <a:t>System – Xiaoli Sun</a:t>
            </a:r>
            <a:endParaRPr lang="en-US" sz="3200" dirty="0">
              <a:latin typeface="Arial"/>
              <a:cs typeface="Arial"/>
            </a:endParaRPr>
          </a:p>
        </p:txBody>
      </p:sp>
      <p:sp>
        <p:nvSpPr>
          <p:cNvPr id="17414" name="Text Box 8"/>
          <p:cNvSpPr txBox="1">
            <a:spLocks noChangeArrowheads="1"/>
          </p:cNvSpPr>
          <p:nvPr/>
        </p:nvSpPr>
        <p:spPr bwMode="auto">
          <a:xfrm>
            <a:off x="2174874" y="5279132"/>
            <a:ext cx="8074026" cy="1077218"/>
          </a:xfrm>
          <a:prstGeom prst="rect">
            <a:avLst/>
          </a:prstGeom>
          <a:noFill/>
          <a:ln w="9525">
            <a:noFill/>
            <a:miter lim="800000"/>
            <a:headEnd/>
            <a:tailEnd/>
          </a:ln>
        </p:spPr>
        <p:txBody>
          <a:bodyPr wrap="square">
            <a:prstTxWarp prst="textNoShape">
              <a:avLst/>
            </a:prstTxWarp>
            <a:spAutoFit/>
          </a:bodyPr>
          <a:lstStyle/>
          <a:p>
            <a:pPr marL="119063" indent="-119063">
              <a:buFontTx/>
              <a:buChar char="•"/>
            </a:pPr>
            <a:r>
              <a:rPr lang="en-US" sz="1600" dirty="0"/>
              <a:t>One-way laser ranging from Earth to LRO riding on HGA for Earth pointing;</a:t>
            </a:r>
          </a:p>
          <a:p>
            <a:pPr marL="119063" indent="-119063">
              <a:buFontTx/>
              <a:buChar char="•"/>
            </a:pPr>
            <a:r>
              <a:rPr lang="en-US" sz="1600" dirty="0"/>
              <a:t>Using LOLA for laser pulse time stamping with a 8-ms LR range window at 28 Hz and synchronized with s/c MET</a:t>
            </a:r>
          </a:p>
          <a:p>
            <a:pPr marL="114300" indent="-114300">
              <a:buFont typeface="Arial"/>
              <a:buChar char="•"/>
            </a:pPr>
            <a:r>
              <a:rPr lang="en-US" sz="1600" dirty="0"/>
              <a:t>LOLA time tags the first received pulse within the range window.</a:t>
            </a:r>
          </a:p>
        </p:txBody>
      </p:sp>
      <p:pic>
        <p:nvPicPr>
          <p:cNvPr id="17415" name="Picture 11" descr="LROD_Concept"/>
          <p:cNvPicPr>
            <a:picLocks noChangeAspect="1" noChangeArrowheads="1"/>
          </p:cNvPicPr>
          <p:nvPr/>
        </p:nvPicPr>
        <p:blipFill rotWithShape="1">
          <a:blip r:embed="rId5"/>
          <a:srcRect b="4898"/>
          <a:stretch/>
        </p:blipFill>
        <p:spPr bwMode="auto">
          <a:xfrm>
            <a:off x="5146675" y="1289050"/>
            <a:ext cx="5338344" cy="3790950"/>
          </a:xfrm>
          <a:prstGeom prst="rect">
            <a:avLst/>
          </a:prstGeom>
          <a:noFill/>
          <a:ln w="9525">
            <a:noFill/>
            <a:miter lim="800000"/>
            <a:headEnd/>
            <a:tailEnd/>
          </a:ln>
        </p:spPr>
      </p:pic>
      <p:grpSp>
        <p:nvGrpSpPr>
          <p:cNvPr id="17416" name="Group 14"/>
          <p:cNvGrpSpPr>
            <a:grpSpLocks/>
          </p:cNvGrpSpPr>
          <p:nvPr/>
        </p:nvGrpSpPr>
        <p:grpSpPr bwMode="auto">
          <a:xfrm>
            <a:off x="1959717" y="3248720"/>
            <a:ext cx="3013075" cy="2030412"/>
            <a:chOff x="3440" y="1568"/>
            <a:chExt cx="1792" cy="1208"/>
          </a:xfrm>
        </p:grpSpPr>
        <p:sp>
          <p:nvSpPr>
            <p:cNvPr id="17418" name="Rectangle 13"/>
            <p:cNvSpPr>
              <a:spLocks noChangeArrowheads="1"/>
            </p:cNvSpPr>
            <p:nvPr/>
          </p:nvSpPr>
          <p:spPr bwMode="auto">
            <a:xfrm>
              <a:off x="3440" y="1568"/>
              <a:ext cx="1792" cy="1208"/>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pic>
          <p:nvPicPr>
            <p:cNvPr id="17419" name="Picture 12" descr="LRconcept2"/>
            <p:cNvPicPr>
              <a:picLocks noChangeAspect="1" noChangeArrowheads="1"/>
            </p:cNvPicPr>
            <p:nvPr/>
          </p:nvPicPr>
          <p:blipFill>
            <a:blip r:embed="rId6"/>
            <a:srcRect/>
            <a:stretch>
              <a:fillRect/>
            </a:stretch>
          </p:blipFill>
          <p:spPr bwMode="auto">
            <a:xfrm>
              <a:off x="3488" y="1608"/>
              <a:ext cx="1702" cy="1130"/>
            </a:xfrm>
            <a:prstGeom prst="rect">
              <a:avLst/>
            </a:prstGeom>
            <a:noFill/>
            <a:ln w="9525">
              <a:noFill/>
              <a:miter lim="800000"/>
              <a:headEnd/>
              <a:tailEnd/>
            </a:ln>
          </p:spPr>
        </p:pic>
      </p:grpSp>
      <p:pic>
        <p:nvPicPr>
          <p:cNvPr id="12" name="Picture 11"/>
          <p:cNvPicPr>
            <a:picLocks noChangeAspect="1"/>
          </p:cNvPicPr>
          <p:nvPr/>
        </p:nvPicPr>
        <p:blipFill>
          <a:blip r:embed="rId7"/>
          <a:stretch>
            <a:fillRect/>
          </a:stretch>
        </p:blipFill>
        <p:spPr>
          <a:xfrm>
            <a:off x="2081931" y="1240823"/>
            <a:ext cx="1689106" cy="1816853"/>
          </a:xfrm>
          <a:prstGeom prst="rect">
            <a:avLst/>
          </a:prstGeom>
        </p:spPr>
      </p:pic>
      <p:sp>
        <p:nvSpPr>
          <p:cNvPr id="4" name="TextBox 3"/>
          <p:cNvSpPr txBox="1"/>
          <p:nvPr/>
        </p:nvSpPr>
        <p:spPr>
          <a:xfrm>
            <a:off x="3771038" y="1486937"/>
            <a:ext cx="877163" cy="1169551"/>
          </a:xfrm>
          <a:prstGeom prst="rect">
            <a:avLst/>
          </a:prstGeom>
          <a:noFill/>
        </p:spPr>
        <p:txBody>
          <a:bodyPr wrap="none" rtlCol="0">
            <a:spAutoFit/>
          </a:bodyPr>
          <a:lstStyle/>
          <a:p>
            <a:r>
              <a:rPr lang="en-US" sz="1400" dirty="0"/>
              <a:t>Lunar </a:t>
            </a:r>
          </a:p>
          <a:p>
            <a:r>
              <a:rPr lang="en-US" sz="1400" dirty="0"/>
              <a:t>Orbiter</a:t>
            </a:r>
            <a:br>
              <a:rPr lang="en-US" sz="1400" dirty="0"/>
            </a:br>
            <a:r>
              <a:rPr lang="en-US" sz="1400" dirty="0"/>
              <a:t>Laser </a:t>
            </a:r>
          </a:p>
          <a:p>
            <a:r>
              <a:rPr lang="en-US" sz="1400" dirty="0"/>
              <a:t>Altimeter</a:t>
            </a:r>
          </a:p>
          <a:p>
            <a:r>
              <a:rPr lang="en-US" sz="1400" dirty="0"/>
              <a:t>(LOLA)</a:t>
            </a:r>
          </a:p>
        </p:txBody>
      </p:sp>
      <p:sp>
        <p:nvSpPr>
          <p:cNvPr id="3" name="Footer Placeholder 2"/>
          <p:cNvSpPr>
            <a:spLocks noGrp="1"/>
          </p:cNvSpPr>
          <p:nvPr>
            <p:ph type="ftr" sz="quarter" idx="11"/>
          </p:nvPr>
        </p:nvSpPr>
        <p:spPr/>
        <p:txBody>
          <a:bodyPr/>
          <a:lstStyle/>
          <a:p>
            <a:r>
              <a:rPr lang="en-US" smtClean="0"/>
              <a:t>ILRS Virtual World Tour 2020 - NASA's GGAO</a:t>
            </a:r>
            <a:endParaRPr lang="en-US"/>
          </a:p>
        </p:txBody>
      </p:sp>
      <p:sp>
        <p:nvSpPr>
          <p:cNvPr id="6" name="Slide Number Placeholder 5"/>
          <p:cNvSpPr>
            <a:spLocks noGrp="1"/>
          </p:cNvSpPr>
          <p:nvPr>
            <p:ph type="sldNum" sz="quarter" idx="12"/>
          </p:nvPr>
        </p:nvSpPr>
        <p:spPr/>
        <p:txBody>
          <a:bodyPr/>
          <a:lstStyle/>
          <a:p>
            <a:fld id="{36326148-FD73-464B-BA94-37CCF28F3D42}" type="slidenum">
              <a:rPr lang="en-US" smtClean="0"/>
              <a:t>8</a:t>
            </a:fld>
            <a:endParaRPr lang="en-US"/>
          </a:p>
        </p:txBody>
      </p:sp>
      <p:pic>
        <p:nvPicPr>
          <p:cNvPr id="2" name="Slide 8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858741675"/>
      </p:ext>
    </p:extLst>
  </p:cSld>
  <p:clrMapOvr>
    <a:masterClrMapping/>
  </p:clrMapOvr>
  <mc:AlternateContent xmlns:mc="http://schemas.openxmlformats.org/markup-compatibility/2006">
    <mc:Choice xmlns:p14="http://schemas.microsoft.com/office/powerpoint/2010/main" Requires="p14">
      <p:transition spd="slow" p14:dur="2000" advClick="0" advTm="34000"/>
    </mc:Choice>
    <mc:Fallback>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4"/>
          <p:cNvSpPr>
            <a:spLocks noChangeArrowheads="1"/>
          </p:cNvSpPr>
          <p:nvPr/>
        </p:nvSpPr>
        <p:spPr bwMode="auto">
          <a:xfrm>
            <a:off x="2044219" y="328369"/>
            <a:ext cx="8162742" cy="1010524"/>
          </a:xfrm>
          <a:prstGeom prst="rect">
            <a:avLst/>
          </a:prstGeom>
          <a:noFill/>
          <a:ln w="9525">
            <a:noFill/>
            <a:miter lim="800000"/>
            <a:headEnd/>
            <a:tailEnd/>
          </a:ln>
        </p:spPr>
        <p:txBody>
          <a:bodyPr anchor="ctr">
            <a:prstTxWarp prst="textNoShape">
              <a:avLst/>
            </a:prstTxWarp>
          </a:bodyPr>
          <a:lstStyle/>
          <a:p>
            <a:pPr algn="ctr" eaLnBrk="1" hangingPunct="1">
              <a:lnSpc>
                <a:spcPct val="80000"/>
              </a:lnSpc>
            </a:pPr>
            <a:r>
              <a:rPr lang="en-US" sz="2800" b="1" dirty="0">
                <a:latin typeface="Arial"/>
                <a:cs typeface="Arial"/>
              </a:rPr>
              <a:t>Successful Demonstration of Simultaneous Laser Ranging and Error-Free Communication </a:t>
            </a:r>
            <a:br>
              <a:rPr lang="en-US" sz="2800" b="1" dirty="0">
                <a:latin typeface="Arial"/>
                <a:cs typeface="Arial"/>
              </a:rPr>
            </a:br>
            <a:r>
              <a:rPr lang="en-US" sz="2800" b="1" dirty="0">
                <a:latin typeface="Arial"/>
                <a:cs typeface="Arial"/>
              </a:rPr>
              <a:t>at Lunar </a:t>
            </a:r>
            <a:r>
              <a:rPr lang="en-US" sz="2800" b="1" dirty="0" smtClean="0">
                <a:latin typeface="Arial"/>
                <a:cs typeface="Arial"/>
              </a:rPr>
              <a:t>Distance – Xiaoli Sun </a:t>
            </a:r>
            <a:endParaRPr lang="en-US" sz="2000" b="1" dirty="0">
              <a:latin typeface="Arial"/>
              <a:cs typeface="Arial"/>
            </a:endParaRPr>
          </a:p>
        </p:txBody>
      </p:sp>
      <p:sp>
        <p:nvSpPr>
          <p:cNvPr id="17417" name="Text Box 15"/>
          <p:cNvSpPr txBox="1">
            <a:spLocks noChangeArrowheads="1"/>
          </p:cNvSpPr>
          <p:nvPr/>
        </p:nvSpPr>
        <p:spPr bwMode="auto">
          <a:xfrm>
            <a:off x="1855574" y="4932974"/>
            <a:ext cx="5107777" cy="1228028"/>
          </a:xfrm>
          <a:prstGeom prst="rect">
            <a:avLst/>
          </a:prstGeom>
          <a:noFill/>
          <a:ln w="9525">
            <a:noFill/>
            <a:miter lim="800000"/>
            <a:headEnd/>
            <a:tailEnd/>
          </a:ln>
        </p:spPr>
        <p:txBody>
          <a:bodyPr wrap="square">
            <a:prstTxWarp prst="textNoShape">
              <a:avLst/>
            </a:prstTxWarp>
            <a:spAutoFit/>
          </a:bodyPr>
          <a:lstStyle/>
          <a:p>
            <a:pPr marL="285750" indent="-285750">
              <a:spcBef>
                <a:spcPct val="10000"/>
              </a:spcBef>
              <a:buFont typeface="Arial"/>
              <a:buChar char="•"/>
            </a:pPr>
            <a:r>
              <a:rPr lang="en-US" dirty="0"/>
              <a:t>Atmosphere fading effect follows a log-normal distribution, as expected.</a:t>
            </a:r>
          </a:p>
          <a:p>
            <a:pPr marL="285750" indent="-285750">
              <a:spcBef>
                <a:spcPct val="10000"/>
              </a:spcBef>
              <a:buFont typeface="Arial"/>
              <a:buChar char="•"/>
            </a:pPr>
            <a:r>
              <a:rPr lang="en-US" dirty="0"/>
              <a:t>Error correction coding is necessary for error-free data transmission.</a:t>
            </a:r>
          </a:p>
        </p:txBody>
      </p:sp>
      <p:pic>
        <p:nvPicPr>
          <p:cNvPr id="12" name="Picture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8206" y="4045696"/>
            <a:ext cx="2946400" cy="2242538"/>
          </a:xfrm>
          <a:prstGeom prst="rect">
            <a:avLst/>
          </a:prstGeom>
          <a:noFill/>
        </p:spPr>
      </p:pic>
      <p:pic>
        <p:nvPicPr>
          <p:cNvPr id="2" name="Picture 1" descr="fivePDFonLRO.fig.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7045" y="1706679"/>
            <a:ext cx="3183284" cy="1886579"/>
          </a:xfrm>
          <a:prstGeom prst="rect">
            <a:avLst/>
          </a:prstGeom>
        </p:spPr>
      </p:pic>
      <p:pic>
        <p:nvPicPr>
          <p:cNvPr id="5" name="Picture 4" descr="LroLrLaserComFig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1146" y="1655155"/>
            <a:ext cx="4127260" cy="2582612"/>
          </a:xfrm>
          <a:prstGeom prst="rect">
            <a:avLst/>
          </a:prstGeom>
        </p:spPr>
      </p:pic>
      <p:sp>
        <p:nvSpPr>
          <p:cNvPr id="6" name="TextBox 5"/>
          <p:cNvSpPr txBox="1"/>
          <p:nvPr/>
        </p:nvSpPr>
        <p:spPr>
          <a:xfrm>
            <a:off x="2478646" y="1443768"/>
            <a:ext cx="3275256" cy="276999"/>
          </a:xfrm>
          <a:prstGeom prst="rect">
            <a:avLst/>
          </a:prstGeom>
          <a:noFill/>
        </p:spPr>
        <p:txBody>
          <a:bodyPr wrap="none" rtlCol="0">
            <a:spAutoFit/>
          </a:bodyPr>
          <a:lstStyle/>
          <a:p>
            <a:r>
              <a:rPr lang="en-US" sz="1200" dirty="0"/>
              <a:t>Sample LRO-LR communication data, March 2012</a:t>
            </a:r>
          </a:p>
        </p:txBody>
      </p:sp>
      <p:sp>
        <p:nvSpPr>
          <p:cNvPr id="7" name="TextBox 6"/>
          <p:cNvSpPr txBox="1"/>
          <p:nvPr/>
        </p:nvSpPr>
        <p:spPr>
          <a:xfrm>
            <a:off x="2453246" y="4212367"/>
            <a:ext cx="1460268" cy="523220"/>
          </a:xfrm>
          <a:prstGeom prst="rect">
            <a:avLst/>
          </a:prstGeom>
          <a:noFill/>
        </p:spPr>
        <p:txBody>
          <a:bodyPr wrap="none" rtlCol="0">
            <a:spAutoFit/>
          </a:bodyPr>
          <a:lstStyle/>
          <a:p>
            <a:r>
              <a:rPr lang="en-US" sz="1400" dirty="0"/>
              <a:t>Without error </a:t>
            </a:r>
            <a:br>
              <a:rPr lang="en-US" sz="1400" dirty="0"/>
            </a:br>
            <a:r>
              <a:rPr lang="en-US" sz="1400" dirty="0"/>
              <a:t>correction coding</a:t>
            </a:r>
          </a:p>
        </p:txBody>
      </p:sp>
      <p:sp>
        <p:nvSpPr>
          <p:cNvPr id="18" name="TextBox 17"/>
          <p:cNvSpPr txBox="1"/>
          <p:nvPr/>
        </p:nvSpPr>
        <p:spPr>
          <a:xfrm>
            <a:off x="4104246" y="4225067"/>
            <a:ext cx="2353208" cy="523220"/>
          </a:xfrm>
          <a:prstGeom prst="rect">
            <a:avLst/>
          </a:prstGeom>
          <a:noFill/>
        </p:spPr>
        <p:txBody>
          <a:bodyPr wrap="none" rtlCol="0">
            <a:spAutoFit/>
          </a:bodyPr>
          <a:lstStyle/>
          <a:p>
            <a:r>
              <a:rPr lang="en-US" sz="1400" dirty="0"/>
              <a:t>With Rate 2/3 Reed-Solomon </a:t>
            </a:r>
            <a:br>
              <a:rPr lang="en-US" sz="1400" dirty="0"/>
            </a:br>
            <a:r>
              <a:rPr lang="en-US" sz="1400" dirty="0"/>
              <a:t>error correction coding</a:t>
            </a:r>
          </a:p>
        </p:txBody>
      </p:sp>
      <p:sp>
        <p:nvSpPr>
          <p:cNvPr id="3" name="TextBox 2"/>
          <p:cNvSpPr txBox="1"/>
          <p:nvPr/>
        </p:nvSpPr>
        <p:spPr>
          <a:xfrm>
            <a:off x="7529472" y="1476608"/>
            <a:ext cx="1814018" cy="338554"/>
          </a:xfrm>
          <a:prstGeom prst="rect">
            <a:avLst/>
          </a:prstGeom>
          <a:noFill/>
        </p:spPr>
        <p:txBody>
          <a:bodyPr wrap="none" rtlCol="0">
            <a:spAutoFit/>
          </a:bodyPr>
          <a:lstStyle/>
          <a:p>
            <a:r>
              <a:rPr lang="en-US" sz="1600" dirty="0"/>
              <a:t>Atmosphere Fading</a:t>
            </a:r>
          </a:p>
        </p:txBody>
      </p:sp>
      <p:sp>
        <p:nvSpPr>
          <p:cNvPr id="13" name="TextBox 12"/>
          <p:cNvSpPr txBox="1"/>
          <p:nvPr/>
        </p:nvSpPr>
        <p:spPr>
          <a:xfrm>
            <a:off x="8056735" y="3878347"/>
            <a:ext cx="1190550" cy="338554"/>
          </a:xfrm>
          <a:prstGeom prst="rect">
            <a:avLst/>
          </a:prstGeom>
          <a:noFill/>
        </p:spPr>
        <p:txBody>
          <a:bodyPr wrap="none" rtlCol="0">
            <a:spAutoFit/>
          </a:bodyPr>
          <a:lstStyle/>
          <a:p>
            <a:r>
              <a:rPr lang="en-US" sz="1600" dirty="0"/>
              <a:t>Coding Gain</a:t>
            </a:r>
          </a:p>
        </p:txBody>
      </p:sp>
      <p:sp>
        <p:nvSpPr>
          <p:cNvPr id="8" name="Footer Placeholder 7"/>
          <p:cNvSpPr>
            <a:spLocks noGrp="1"/>
          </p:cNvSpPr>
          <p:nvPr>
            <p:ph type="ftr" sz="quarter" idx="11"/>
          </p:nvPr>
        </p:nvSpPr>
        <p:spPr/>
        <p:txBody>
          <a:bodyPr/>
          <a:lstStyle/>
          <a:p>
            <a:r>
              <a:rPr lang="en-US" smtClean="0"/>
              <a:t>ILRS Virtual World Tour 2020 - NASA's GGAO</a:t>
            </a:r>
            <a:endParaRPr lang="en-US"/>
          </a:p>
        </p:txBody>
      </p:sp>
      <p:sp>
        <p:nvSpPr>
          <p:cNvPr id="10" name="Slide Number Placeholder 9"/>
          <p:cNvSpPr>
            <a:spLocks noGrp="1"/>
          </p:cNvSpPr>
          <p:nvPr>
            <p:ph type="sldNum" sz="quarter" idx="12"/>
          </p:nvPr>
        </p:nvSpPr>
        <p:spPr/>
        <p:txBody>
          <a:bodyPr/>
          <a:lstStyle/>
          <a:p>
            <a:fld id="{36326148-FD73-464B-BA94-37CCF28F3D42}" type="slidenum">
              <a:rPr lang="en-US" smtClean="0"/>
              <a:t>9</a:t>
            </a:fld>
            <a:endParaRPr lang="en-US"/>
          </a:p>
        </p:txBody>
      </p:sp>
      <p:pic>
        <p:nvPicPr>
          <p:cNvPr id="4" name="Slide 9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30363803"/>
      </p:ext>
    </p:extLst>
  </p:cSld>
  <p:clrMapOvr>
    <a:masterClrMapping/>
  </p:clrMapOvr>
  <mc:AlternateContent xmlns:mc="http://schemas.openxmlformats.org/markup-compatibility/2006">
    <mc:Choice xmlns:p14="http://schemas.microsoft.com/office/powerpoint/2010/main" Requires="p14">
      <p:transition spd="slow" p14:dur="2000" advClick="0" advTm="18000"/>
    </mc:Choice>
    <mc:Fallback>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TotalTime>
  <Words>2191</Words>
  <Application>Microsoft Office PowerPoint</Application>
  <PresentationFormat>Widescreen</PresentationFormat>
  <Paragraphs>158</Paragraphs>
  <Slides>19</Slides>
  <Notes>4</Notes>
  <HiddenSlides>0</HiddenSlides>
  <MMClips>19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ＭＳ Ｐゴシック</vt:lpstr>
      <vt:lpstr>Arial</vt:lpstr>
      <vt:lpstr>Calibri</vt:lpstr>
      <vt:lpstr>Calibri Light</vt:lpstr>
      <vt:lpstr>Courier New</vt:lpstr>
      <vt:lpstr>Times</vt:lpstr>
      <vt:lpstr>Wingdings</vt:lpstr>
      <vt:lpstr>Office Theme</vt:lpstr>
      <vt:lpstr>Goddard Geophysical and Astronomical Observatory</vt:lpstr>
      <vt:lpstr>Goddard Geophysical and Astronomical Observatory (GGAO)</vt:lpstr>
      <vt:lpstr>Goddard Geophysical and Astronomical Observatory (GGAO)</vt:lpstr>
      <vt:lpstr>NASA’s Space Geodesy Project (SGP) – Stephen Merkowitz</vt:lpstr>
      <vt:lpstr>PowerPoint Presentation</vt:lpstr>
      <vt:lpstr>Space Geodesy Satellite Laser Ranging (SGSLR) Systems –  Jan McGarry &amp; Evan Hoffman</vt:lpstr>
      <vt:lpstr>NGSLR: Prototype for the SGSLR system – Jan McGarry</vt:lpstr>
      <vt:lpstr>PowerPoint Presentation</vt:lpstr>
      <vt:lpstr>PowerPoint Presentation</vt:lpstr>
      <vt:lpstr>NASA’s 1.2m Telescope – Evan Hoffman &amp; Jan McGarry</vt:lpstr>
      <vt:lpstr>PowerPoint Presentation</vt:lpstr>
      <vt:lpstr>PowerPoint Presentation</vt:lpstr>
      <vt:lpstr>Earth to Mars One Way Laser Link Test – J. Abshire Sep. 28, 2005 </vt:lpstr>
      <vt:lpstr>LOLA On-orbit Bore Sight Calibration in 2009 – X. Sun</vt:lpstr>
      <vt:lpstr>Gamma ray Neutron Testing Facility (GNTF) – Ann Parsons</vt:lpstr>
      <vt:lpstr>Tower Test Facility (TTF) – Joe Nuth and Don Wegel</vt:lpstr>
      <vt:lpstr>Carbon Nanotube Composite Mirrors – D.M. Rabin and P. C. Chen</vt:lpstr>
      <vt:lpstr>Low Cost Optical Terminal (LCOT) –  Robert Lafon and Armen Caroglanian</vt:lpstr>
      <vt:lpstr>GGAO is also home to many plants and animals</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NASA’s Goddard Geophysical and Astronomical Observatory</dc:title>
  <dc:creator>Mcgarry, Jan F. (GSFC-61A0)</dc:creator>
  <cp:lastModifiedBy>Mcgarry, Jan F. (GSFC-61A0)</cp:lastModifiedBy>
  <cp:revision>137</cp:revision>
  <dcterms:created xsi:type="dcterms:W3CDTF">2020-10-19T00:44:23Z</dcterms:created>
  <dcterms:modified xsi:type="dcterms:W3CDTF">2020-10-26T02:34:51Z</dcterms:modified>
</cp:coreProperties>
</file>